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9" r:id="rId1"/>
  </p:sldMasterIdLst>
  <p:notesMasterIdLst>
    <p:notesMasterId r:id="rId16"/>
  </p:notesMasterIdLst>
  <p:handoutMasterIdLst>
    <p:handoutMasterId r:id="rId17"/>
  </p:handoutMasterIdLst>
  <p:sldIdLst>
    <p:sldId id="256" r:id="rId2"/>
    <p:sldId id="267" r:id="rId3"/>
    <p:sldId id="266" r:id="rId4"/>
    <p:sldId id="258" r:id="rId5"/>
    <p:sldId id="269" r:id="rId6"/>
    <p:sldId id="259" r:id="rId7"/>
    <p:sldId id="268" r:id="rId8"/>
    <p:sldId id="260" r:id="rId9"/>
    <p:sldId id="261" r:id="rId10"/>
    <p:sldId id="262" r:id="rId11"/>
    <p:sldId id="263" r:id="rId12"/>
    <p:sldId id="271" r:id="rId13"/>
    <p:sldId id="270" r:id="rId14"/>
    <p:sldId id="265" r:id="rId15"/>
  </p:sldIdLst>
  <p:sldSz cx="14630400" cy="8229600"/>
  <p:notesSz cx="8229600" cy="14630400"/>
  <p:embeddedFontLs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Hasklig Black" panose="020B0809030403020204" charset="0"/>
      <p:bold r:id="rId22"/>
      <p:boldItalic r:id="rId23"/>
    </p:embeddedFont>
    <p:embeddedFont>
      <p:font typeface="Inconsolata Medium" pitchFamily="1" charset="0"/>
      <p:regular r:id="rId24"/>
    </p:embeddedFont>
    <p:embeddedFont>
      <p:font typeface="等线" panose="02010600030101010101" pitchFamily="2" charset="-122"/>
      <p:regular r:id="rId25"/>
      <p:bold r:id="rId26"/>
    </p:embeddedFont>
    <p:embeddedFont>
      <p:font typeface="等线 Light" panose="02010600030101010101" pitchFamily="2" charset="-122"/>
      <p:regular r:id="rId27"/>
    </p:embeddedFont>
    <p:embeddedFont>
      <p:font typeface="黑体" panose="02010609060101010101" pitchFamily="49" charset="-122"/>
      <p:regular r:id="rId28"/>
    </p:embeddedFont>
    <p:embeddedFont>
      <p:font typeface="微软雅黑" panose="020B0503020204020204" pitchFamily="34" charset="-122"/>
      <p:regular r:id="rId29"/>
      <p:bold r:id="rId3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C5BB"/>
    <a:srgbClr val="960000"/>
    <a:srgbClr val="0301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 autoAdjust="0"/>
    <p:restoredTop sz="95721" autoAdjust="0"/>
  </p:normalViewPr>
  <p:slideViewPr>
    <p:cSldViewPr snapToGrid="0" snapToObjects="1">
      <p:cViewPr varScale="1">
        <p:scale>
          <a:sx n="65" d="100"/>
          <a:sy n="65" d="100"/>
        </p:scale>
        <p:origin x="35" y="3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39" d="100"/>
          <a:sy n="39" d="100"/>
        </p:scale>
        <p:origin x="3054" y="5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0ED84D8-68DF-6839-4CE3-B3F9E5F72F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47BFE96-634F-8868-C0C4-50AE199DF38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E91620-1801-40F2-8505-6E78DD7F30A8}" type="datetimeFigureOut">
              <a:rPr lang="zh-CN" altLang="en-US" smtClean="0"/>
              <a:t>2024-12-19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71B234C-087F-5683-38CD-D827CF919B8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F01C67D-6D5D-95DB-916E-60EBBF2E27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B25021-5992-4EC0-B520-160849FF9A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1316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23146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94DF6E-3358-AB51-9DF8-C158DAC7D6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200"/>
            <a:ext cx="10972800" cy="28654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B719F97-020B-4028-285F-8DC359ED3F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763"/>
            <a:ext cx="10972800" cy="19859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A332B8-6C45-0D01-62C1-3330C42DC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7582E-749B-4544-91F7-C2D10D44953F}" type="datetimeFigureOut">
              <a:rPr lang="zh-CN" altLang="en-US" smtClean="0"/>
              <a:t>2024-12-19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9FA62B-89F8-5CEA-5602-883ED4BFC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7A60D4-7B63-F715-0B7F-B31E18534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5C0B8-789E-40A5-98B6-7E592B3687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519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BC1476-4D8F-A5DE-6937-BF08ADC43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A79E2A8-6241-F49C-B276-5E702FA68D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237DB2-5DAC-DD80-8623-486436E90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7582E-749B-4544-91F7-C2D10D44953F}" type="datetimeFigureOut">
              <a:rPr lang="zh-CN" altLang="en-US" smtClean="0"/>
              <a:t>2024-12-19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7755DF-D679-B7E4-CA23-308F6A1A5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2CEEE4-537D-21CB-CB5C-B5EE0F354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5C0B8-789E-40A5-98B6-7E592B3687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5040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F14F09B-E4C5-1B7D-2926-9089008330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563" y="438150"/>
            <a:ext cx="3154362" cy="6973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827CF67-0DFB-539F-B55A-105ADAF1A3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6475" y="438150"/>
            <a:ext cx="9310688" cy="6973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C3A6FF-A8B1-D69C-07F0-9E0C277BB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7582E-749B-4544-91F7-C2D10D44953F}" type="datetimeFigureOut">
              <a:rPr lang="zh-CN" altLang="en-US" smtClean="0"/>
              <a:t>2024-12-19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5D1253-0F91-7E46-6236-C52A64AA7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4C9295-0B22-4E0E-2930-584872082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5C0B8-789E-40A5-98B6-7E592B3687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9146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17700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86880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1918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16289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32103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81801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68297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5671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41CB23-726F-2C88-9EEB-4E52FFE8A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4B2235-346A-AC1D-2EAE-405C2E4E1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5EEB94-8669-28D8-0B41-12FED1276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7582E-749B-4544-91F7-C2D10D44953F}" type="datetimeFigureOut">
              <a:rPr lang="zh-CN" altLang="en-US" smtClean="0"/>
              <a:t>2024-12-19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D10EA56-C9EC-2001-0040-30731742B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F4ACCE-ED7F-DB06-BED2-96D978981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5C0B8-789E-40A5-98B6-7E592B3687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854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58BDCF-0010-BA8C-B37E-B9661D406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538" y="2051050"/>
            <a:ext cx="12619037" cy="342423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538802-857E-90D1-F98C-59F6B3F01F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538" y="5507038"/>
            <a:ext cx="12619037" cy="18002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41BA16-4ACB-2F71-838E-03CB8E3C1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7582E-749B-4544-91F7-C2D10D44953F}" type="datetimeFigureOut">
              <a:rPr lang="zh-CN" altLang="en-US" smtClean="0"/>
              <a:t>2024-12-19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8B8B66-CF6C-7CDE-B117-F333B346F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DB14CF-0D14-DD8B-3B4C-68A0C68F4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5C0B8-789E-40A5-98B6-7E592B3687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7205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55907C-C872-32FA-0B7D-81F974300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D50DA3-AE9A-201C-63AE-5F13EBEFA1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6475" y="2190750"/>
            <a:ext cx="6232525" cy="52212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463A249-F6E9-EDF8-A79D-D45ECED541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91400" y="2190750"/>
            <a:ext cx="6232525" cy="52212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5AC8820-6702-E7FB-74A6-BA785D0F9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7582E-749B-4544-91F7-C2D10D44953F}" type="datetimeFigureOut">
              <a:rPr lang="zh-CN" altLang="en-US" smtClean="0"/>
              <a:t>2024-12-19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6550511-49D7-EE8B-F28C-90127E2E9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C08D4B-F508-BD99-2042-6D6A2FA34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5C0B8-789E-40A5-98B6-7E592B3687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4648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231D03-5EF3-351A-2A27-E2AE157AE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3" y="438150"/>
            <a:ext cx="12619037" cy="15906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607116-56C7-22AE-E781-EBED720B2D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8063" y="2017713"/>
            <a:ext cx="6189662" cy="989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0178A09-7BE3-4F13-0641-7BE1F8A9CE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8063" y="3006725"/>
            <a:ext cx="6189662" cy="44211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7AC8FE5-874C-333B-E934-70C6445EEA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7275" y="2017713"/>
            <a:ext cx="6219825" cy="989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71F97A8-8B2E-D548-9489-B7A98564DC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7275" y="3006725"/>
            <a:ext cx="6219825" cy="44211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65A8CD3-33AA-EC6E-1C86-D8BD7521A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7582E-749B-4544-91F7-C2D10D44953F}" type="datetimeFigureOut">
              <a:rPr lang="zh-CN" altLang="en-US" smtClean="0"/>
              <a:t>2024-12-19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DD496A5-1C50-4038-EF03-451564A05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DD905CE-0932-D083-43AA-98C105AAC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5C0B8-789E-40A5-98B6-7E592B3687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8618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491960-6FC9-814E-E051-B4188A1E0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1D55BD0-843E-7907-3B1B-816485EA0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7582E-749B-4544-91F7-C2D10D44953F}" type="datetimeFigureOut">
              <a:rPr lang="zh-CN" altLang="en-US" smtClean="0"/>
              <a:t>2024-12-19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7A7599A-E3B1-320D-67FD-9618EBCD1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5803190-8A8A-EB1F-0DBC-E6CC580BD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5C0B8-789E-40A5-98B6-7E592B3687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8442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424F065-1A02-4383-0512-16FAAF824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7582E-749B-4544-91F7-C2D10D44953F}" type="datetimeFigureOut">
              <a:rPr lang="zh-CN" altLang="en-US" smtClean="0"/>
              <a:t>2024-12-19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97077D8-6919-AAE4-0CA3-13F04370C3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ACD07B-A992-7B1D-02AA-9DEB98BD4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5C0B8-789E-40A5-98B6-7E592B3687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815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8C5A3-9CE6-D680-714A-D112EF57D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31A8B8-DF9A-C478-1B29-2F738614F5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5" y="1184275"/>
            <a:ext cx="7407275" cy="58483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34E9E6-D847-541B-7813-53BA3F1511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48BA8C-051B-B049-2D4D-A13FE3D4B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7582E-749B-4544-91F7-C2D10D44953F}" type="datetimeFigureOut">
              <a:rPr lang="zh-CN" altLang="en-US" smtClean="0"/>
              <a:t>2024-12-19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836706-2F18-66D6-7DD0-4726730C8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4447909-B20F-0D5B-0443-5F970B3A8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5C0B8-789E-40A5-98B6-7E592B3687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6682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36FE1B-ACD4-4CE0-0032-C4BFE895C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063" y="549275"/>
            <a:ext cx="4718050" cy="19192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634E8B9-66E9-3EAE-FA5F-830A684BA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5" y="1184275"/>
            <a:ext cx="7407275" cy="58483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E244F8E-1DB6-1720-533C-F5516868BC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8063" y="2468563"/>
            <a:ext cx="4718050" cy="4573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9E3C446-2CA9-7997-1512-0AC89DC25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7582E-749B-4544-91F7-C2D10D44953F}" type="datetimeFigureOut">
              <a:rPr lang="zh-CN" altLang="en-US" smtClean="0"/>
              <a:t>2024-12-19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636630D-AFDD-4A47-A5A1-DEB674B1D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0E63742-EA0D-E952-0F84-DB7182D4B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5C0B8-789E-40A5-98B6-7E592B3687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8541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533E595-134D-5E9C-AA2A-76C4AFCEE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475" y="438150"/>
            <a:ext cx="12617450" cy="1590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7DFD8D4-004A-A1D9-88D6-F26B400417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6475" y="2190750"/>
            <a:ext cx="12617450" cy="522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9A7E96-5F0B-5372-3154-78CB4BC854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6475" y="7627938"/>
            <a:ext cx="329088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B7582E-749B-4544-91F7-C2D10D44953F}" type="datetimeFigureOut">
              <a:rPr lang="zh-CN" altLang="en-US" smtClean="0"/>
              <a:t>2024-12-19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78CECA-7214-1F7E-87DE-DF1A6B0F5C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638" y="7627938"/>
            <a:ext cx="493712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C54919-787B-B56A-6DE4-6F896EAA58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3038" y="7627938"/>
            <a:ext cx="3290887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B5C0B8-789E-40A5-98B6-7E592B3687E4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4">
            <a:extLst>
              <a:ext uri="{FF2B5EF4-FFF2-40B4-BE49-F238E27FC236}">
                <a16:creationId xmlns:a16="http://schemas.microsoft.com/office/drawing/2014/main" id="{2D8F8AC8-7633-56F9-F7B7-A438DD138B99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/>
          <a:stretch>
            <a:fillRect/>
          </a:stretch>
        </p:blipFill>
        <p:spPr>
          <a:xfrm>
            <a:off x="-1443" y="2548889"/>
            <a:ext cx="14631843" cy="5680711"/>
          </a:xfrm>
          <a:prstGeom prst="rect">
            <a:avLst/>
          </a:prstGeom>
        </p:spPr>
      </p:pic>
      <p:sp>
        <p:nvSpPr>
          <p:cNvPr id="8" name="矩形 5">
            <a:extLst>
              <a:ext uri="{FF2B5EF4-FFF2-40B4-BE49-F238E27FC236}">
                <a16:creationId xmlns:a16="http://schemas.microsoft.com/office/drawing/2014/main" id="{E8FB01F3-847A-21A6-449C-77B2CBB5F19F}"/>
              </a:ext>
            </a:extLst>
          </p:cNvPr>
          <p:cNvSpPr/>
          <p:nvPr userDrawn="1"/>
        </p:nvSpPr>
        <p:spPr>
          <a:xfrm>
            <a:off x="-1443" y="0"/>
            <a:ext cx="14630406" cy="8229600"/>
          </a:xfrm>
          <a:prstGeom prst="rect">
            <a:avLst/>
          </a:prstGeom>
          <a:gradFill>
            <a:gsLst>
              <a:gs pos="0">
                <a:srgbClr val="F8ECE4"/>
              </a:gs>
              <a:gs pos="57000">
                <a:srgbClr val="F8ECE4"/>
              </a:gs>
              <a:gs pos="83000">
                <a:srgbClr val="F8ECE4">
                  <a:alpha val="95000"/>
                </a:srgbClr>
              </a:gs>
              <a:gs pos="100000">
                <a:srgbClr val="F8ECE4">
                  <a:alpha val="8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6E70AB4-248E-6964-9A63-20D341678A94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alphaModFix amt="46000"/>
          </a:blip>
          <a:stretch>
            <a:fillRect/>
          </a:stretch>
        </p:blipFill>
        <p:spPr>
          <a:xfrm>
            <a:off x="12132119" y="185036"/>
            <a:ext cx="2282966" cy="917044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14E89E2-CF09-606A-25C6-751301C0FBE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7986" y="342900"/>
            <a:ext cx="2050255" cy="46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24322BC-C95D-44C9-7B52-4B5E747D340C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alphaModFix amt="46000"/>
          </a:blip>
          <a:stretch>
            <a:fillRect/>
          </a:stretch>
        </p:blipFill>
        <p:spPr>
          <a:xfrm>
            <a:off x="310566" y="213499"/>
            <a:ext cx="1013409" cy="99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382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-160480" y="-453934"/>
            <a:ext cx="14951359" cy="949016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509451" y="0"/>
            <a:ext cx="15248079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 1"/>
          <p:cNvSpPr/>
          <p:nvPr/>
        </p:nvSpPr>
        <p:spPr>
          <a:xfrm>
            <a:off x="2453496" y="2794040"/>
            <a:ext cx="9723409" cy="1497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zh-CN" altLang="en-US" sz="4850" b="1" dirty="0">
                <a:solidFill>
                  <a:srgbClr val="FFFFFF"/>
                </a:solidFill>
                <a:latin typeface="Hasklig Black" panose="020B0809030403020204" pitchFamily="49" charset="0"/>
                <a:ea typeface="Hasklig Black" panose="020B0809030403020204" pitchFamily="49" charset="0"/>
                <a:cs typeface="Montserrat Black" pitchFamily="34" charset="-120"/>
              </a:rPr>
              <a:t>妈妈从今天开始我要自己上厕所</a:t>
            </a:r>
            <a:endParaRPr lang="en-US" altLang="zh-CN" sz="4850" b="1" dirty="0">
              <a:solidFill>
                <a:srgbClr val="FFFFFF"/>
              </a:solidFill>
              <a:latin typeface="Hasklig Black" panose="020B0809030403020204" pitchFamily="49" charset="0"/>
              <a:ea typeface="Hasklig Black" panose="020B0809030403020204" pitchFamily="49" charset="0"/>
              <a:cs typeface="Montserrat Black" pitchFamily="34" charset="-120"/>
            </a:endParaRPr>
          </a:p>
          <a:p>
            <a:pPr marL="0" indent="0" algn="ctr">
              <a:lnSpc>
                <a:spcPts val="6050"/>
              </a:lnSpc>
              <a:buNone/>
            </a:pPr>
            <a:r>
              <a:rPr lang="zh-CN" altLang="en-US" sz="4850" b="1" dirty="0">
                <a:solidFill>
                  <a:srgbClr val="FFFFFF"/>
                </a:solidFill>
                <a:latin typeface="Hasklig Black" panose="020B0809030403020204" pitchFamily="49" charset="0"/>
                <a:ea typeface="Hasklig Black" panose="020B0809030403020204" pitchFamily="49" charset="0"/>
                <a:cs typeface="Montserrat Black" pitchFamily="34" charset="-120"/>
              </a:rPr>
              <a:t>决赛答辩</a:t>
            </a:r>
            <a:endParaRPr lang="en-US" altLang="zh-CN" sz="4850" b="1" dirty="0">
              <a:solidFill>
                <a:srgbClr val="FFFFFF"/>
              </a:solidFill>
              <a:latin typeface="Hasklig Black" panose="020B0809030403020204" pitchFamily="49" charset="0"/>
              <a:ea typeface="Hasklig Black" panose="020B0809030403020204" pitchFamily="49" charset="0"/>
              <a:cs typeface="Montserrat Black" pitchFamily="34" charset="-12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12746" y="5170765"/>
            <a:ext cx="97512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>
                <a:solidFill>
                  <a:srgbClr val="3C3838"/>
                </a:solidFill>
                <a:latin typeface="Inconsolata Medium" pitchFamily="34" charset="0"/>
                <a:ea typeface="Inconsolata Medium" pitchFamily="34" charset="-122"/>
                <a:cs typeface="Inconsolata Medium" pitchFamily="34" charset="-120"/>
              </a:rPr>
              <a:t>yl</a:t>
            </a:r>
            <a:endParaRPr lang="en-US" sz="75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9F7B1D6-7EF0-3928-B94D-E9174640A518}"/>
              </a:ext>
            </a:extLst>
          </p:cNvPr>
          <p:cNvSpPr txBox="1"/>
          <p:nvPr/>
        </p:nvSpPr>
        <p:spPr>
          <a:xfrm>
            <a:off x="5876343" y="5219521"/>
            <a:ext cx="28777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答辩人： 李语心</a:t>
            </a:r>
            <a:endParaRPr lang="en-US" altLang="zh-CN" sz="2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PPT</a:t>
            </a:r>
            <a:r>
              <a:rPr lang="zh-CN" altLang="en-US" sz="2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制作：张佳艺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274399" y="1289309"/>
            <a:ext cx="5386540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000" dirty="0" err="1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使用Gymnasium和Stable</a:t>
            </a:r>
            <a:r>
              <a:rPr lang="en-US" sz="2000" dirty="0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 Baseline3进行训练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 2"/>
          <p:cNvSpPr/>
          <p:nvPr/>
        </p:nvSpPr>
        <p:spPr>
          <a:xfrm>
            <a:off x="279057" y="1707561"/>
            <a:ext cx="610688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sz="2000" dirty="0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PPO</a:t>
            </a:r>
            <a:r>
              <a:rPr lang="zh-CN" altLang="en-US" sz="2000" dirty="0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，</a:t>
            </a:r>
            <a:r>
              <a:rPr lang="en-US" sz="2000" dirty="0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DQN</a:t>
            </a:r>
            <a:r>
              <a:rPr lang="zh-CN" altLang="en-US" sz="2000" dirty="0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等</a:t>
            </a:r>
            <a:r>
              <a:rPr lang="en-US" sz="2000" dirty="0" err="1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算法的应用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3"/>
          <p:cNvSpPr/>
          <p:nvPr/>
        </p:nvSpPr>
        <p:spPr>
          <a:xfrm>
            <a:off x="279057" y="2071367"/>
            <a:ext cx="513033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00" dirty="0" err="1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Reward函数设计</a:t>
            </a:r>
            <a:endParaRPr lang="en-US" sz="2000" dirty="0">
              <a:solidFill>
                <a:srgbClr val="15161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Inconsolata" pitchFamily="34" charset="-120"/>
            </a:endParaRPr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2000" dirty="0" err="1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训练参数调整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" title="fig:">
            <a:extLst>
              <a:ext uri="{FF2B5EF4-FFF2-40B4-BE49-F238E27FC236}">
                <a16:creationId xmlns:a16="http://schemas.microsoft.com/office/drawing/2014/main" id="{9BA1B982-A916-279C-721F-5B10962AB1C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26705" y="3828579"/>
            <a:ext cx="6005333" cy="4284654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F674E6A0-06CF-9860-3FD9-B65784CC3380}"/>
              </a:ext>
            </a:extLst>
          </p:cNvPr>
          <p:cNvSpPr/>
          <p:nvPr/>
        </p:nvSpPr>
        <p:spPr>
          <a:xfrm>
            <a:off x="274399" y="3046521"/>
            <a:ext cx="667512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完全不同的情况使用完全不同的模型，以增加收敛速度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F3471C5-1068-BBA4-CFA5-10566AFA99CE}"/>
              </a:ext>
            </a:extLst>
          </p:cNvPr>
          <p:cNvSpPr txBox="1"/>
          <p:nvPr/>
        </p:nvSpPr>
        <p:spPr>
          <a:xfrm>
            <a:off x="1655823" y="3447319"/>
            <a:ext cx="297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初赛时最后几次的训练情况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F4A0E8F-F080-2728-AC79-CB455F8D2FE4}"/>
              </a:ext>
            </a:extLst>
          </p:cNvPr>
          <p:cNvSpPr txBox="1"/>
          <p:nvPr/>
        </p:nvSpPr>
        <p:spPr>
          <a:xfrm>
            <a:off x="6539850" y="1943703"/>
            <a:ext cx="9286581" cy="5488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class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my_log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BaseCallback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):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ts val="1500"/>
              </a:lnSpc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def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__</a:t>
            </a:r>
            <a:r>
              <a:rPr lang="en-US" altLang="zh-CN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init</a:t>
            </a:r>
            <a:r>
              <a:rPr lang="en-US" altLang="zh-CN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__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self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 </a:t>
            </a:r>
            <a:r>
              <a:rPr lang="en-US" altLang="zh-CN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verbose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: </a:t>
            </a:r>
            <a:r>
              <a:rPr lang="en-US" altLang="zh-CN" sz="1800" dirty="0">
                <a:solidFill>
                  <a:srgbClr val="267F9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int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= </a:t>
            </a:r>
            <a:r>
              <a:rPr lang="en-US" altLang="zh-CN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):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ts val="1500"/>
              </a:lnSpc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</a:t>
            </a:r>
            <a:r>
              <a:rPr lang="en-US" altLang="zh-CN" sz="1800" dirty="0">
                <a:solidFill>
                  <a:srgbClr val="267F9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super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().</a:t>
            </a:r>
            <a:r>
              <a:rPr lang="en-US" altLang="zh-CN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__</a:t>
            </a:r>
            <a:r>
              <a:rPr lang="en-US" altLang="zh-CN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init</a:t>
            </a:r>
            <a:r>
              <a:rPr lang="en-US" altLang="zh-CN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__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verbose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ts val="1500"/>
              </a:lnSpc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ts val="1500"/>
              </a:lnSpc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def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_</a:t>
            </a:r>
            <a:r>
              <a:rPr lang="en-US" altLang="zh-CN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on_training_end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self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):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ts val="1500"/>
              </a:lnSpc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</a:t>
            </a:r>
            <a:r>
              <a:rPr lang="en-US" altLang="zh-CN" sz="1800" dirty="0">
                <a:solidFill>
                  <a:srgbClr val="AF00D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return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True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ts val="1500"/>
              </a:lnSpc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ts val="1500"/>
              </a:lnSpc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def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_</a:t>
            </a:r>
            <a:r>
              <a:rPr lang="en-US" altLang="zh-CN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on_step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self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):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ts val="1500"/>
              </a:lnSpc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my_test.main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self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.logger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ts val="1500"/>
              </a:lnSpc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</a:t>
            </a:r>
            <a:r>
              <a:rPr lang="en-US" altLang="zh-CN" sz="1800" dirty="0">
                <a:solidFill>
                  <a:srgbClr val="AF00D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return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True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ts val="1500"/>
              </a:lnSpc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ts val="1500"/>
              </a:lnSpc>
            </a:pPr>
            <a:r>
              <a:rPr lang="en-US" altLang="zh-CN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eval_callback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=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EvalCallback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eval_env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 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ts val="1500"/>
              </a:lnSpc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                      </a:t>
            </a:r>
            <a:r>
              <a:rPr lang="en-US" altLang="zh-CN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best_model_save_path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eval_log_dir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ts val="1500"/>
              </a:lnSpc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                      </a:t>
            </a:r>
            <a:r>
              <a:rPr lang="en-US" altLang="zh-CN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log_path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eval_log_dir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336800" indent="-2336800">
              <a:lnSpc>
                <a:spcPts val="1500"/>
              </a:lnSpc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                      </a:t>
            </a:r>
            <a:r>
              <a:rPr lang="en-US" altLang="zh-CN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n_eval_episodes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5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 </a:t>
            </a:r>
            <a:r>
              <a:rPr lang="en-US" altLang="zh-CN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deterministic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True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ts val="1500"/>
              </a:lnSpc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                      </a:t>
            </a:r>
            <a:r>
              <a:rPr lang="en-US" altLang="zh-CN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render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sz="18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False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 </a:t>
            </a:r>
            <a:r>
              <a:rPr lang="en-US" altLang="zh-CN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eval_freq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1500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ts val="1500"/>
              </a:lnSpc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                      </a:t>
            </a:r>
            <a:r>
              <a:rPr lang="en-US" altLang="zh-CN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callback_on_new_best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sz="18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my_log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())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ts val="1500"/>
              </a:lnSpc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ts val="1500"/>
              </a:lnSpc>
            </a:pPr>
            <a:r>
              <a:rPr lang="en-US" altLang="zh-CN" sz="1800" dirty="0">
                <a:solidFill>
                  <a:srgbClr val="AF00D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if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8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len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sys.argv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 &gt; </a:t>
            </a:r>
            <a:r>
              <a:rPr lang="en-US" altLang="zh-CN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ts val="1500"/>
              </a:lnSpc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</a:t>
            </a:r>
            <a:r>
              <a:rPr lang="en-US" altLang="zh-CN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load_path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=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sys.argv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[</a:t>
            </a:r>
            <a:r>
              <a:rPr lang="en-US" altLang="zh-CN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]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1460500" indent="-1460500">
              <a:lnSpc>
                <a:spcPts val="1500"/>
              </a:lnSpc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</a:t>
            </a:r>
            <a:r>
              <a:rPr lang="en-US" altLang="zh-CN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model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=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PPO.load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load_path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train_env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 </a:t>
            </a:r>
            <a:r>
              <a:rPr lang="en-US" altLang="zh-CN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verbose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 </a:t>
            </a:r>
            <a:r>
              <a:rPr lang="en-US" altLang="zh-CN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tensorboard_log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'./</a:t>
            </a:r>
            <a:r>
              <a:rPr lang="en-US" altLang="zh-CN" sz="180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tensorboard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/'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ts val="1500"/>
              </a:lnSpc>
            </a:pPr>
            <a:r>
              <a:rPr lang="en-US" altLang="zh-CN" sz="1800" dirty="0">
                <a:solidFill>
                  <a:srgbClr val="AF00D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else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1022350" indent="-1022350">
              <a:lnSpc>
                <a:spcPts val="1500"/>
              </a:lnSpc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</a:t>
            </a:r>
            <a:r>
              <a:rPr lang="en-US" altLang="zh-CN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model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= PPO(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"</a:t>
            </a:r>
            <a:r>
              <a:rPr lang="en-US" altLang="zh-CN" sz="180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MlpPolicy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"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train_env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 </a:t>
            </a:r>
            <a:r>
              <a:rPr lang="en-US" altLang="zh-CN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verbose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 </a:t>
            </a:r>
            <a:r>
              <a:rPr lang="en-US" altLang="zh-CN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tensorboard_log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'./</a:t>
            </a:r>
            <a:r>
              <a:rPr lang="en-US" altLang="zh-CN" sz="1800" dirty="0" err="1">
                <a:solidFill>
                  <a:srgbClr val="A31515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tensorboard</a:t>
            </a:r>
            <a:r>
              <a:rPr lang="en-US" altLang="zh-CN" sz="1800" dirty="0">
                <a:solidFill>
                  <a:srgbClr val="A31515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/'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 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ts val="1500"/>
              </a:lnSpc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      </a:t>
            </a:r>
            <a:r>
              <a:rPr lang="en-US" altLang="zh-CN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batch_size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256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 </a:t>
            </a:r>
            <a:r>
              <a:rPr lang="en-US" altLang="zh-CN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n_steps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2048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 </a:t>
            </a:r>
            <a:r>
              <a:rPr lang="en-US" altLang="zh-CN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n_epochs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10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ts val="1500"/>
              </a:lnSpc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ts val="1500"/>
              </a:lnSpc>
            </a:pPr>
            <a:r>
              <a:rPr lang="en-US" altLang="zh-CN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model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.learn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8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500000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 </a:t>
            </a:r>
            <a:r>
              <a:rPr lang="en-US" altLang="zh-CN" sz="18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callback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sz="18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eval_callback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zh-CN" sz="18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B1B3E93-5787-49BD-DA0A-2DF363F309B3}"/>
              </a:ext>
            </a:extLst>
          </p:cNvPr>
          <p:cNvSpPr txBox="1"/>
          <p:nvPr/>
        </p:nvSpPr>
        <p:spPr>
          <a:xfrm>
            <a:off x="9144494" y="7524827"/>
            <a:ext cx="2979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初赛大致训练代码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07C8ABA-69C3-F8AF-1216-8199DF00725B}"/>
              </a:ext>
            </a:extLst>
          </p:cNvPr>
          <p:cNvSpPr/>
          <p:nvPr/>
        </p:nvSpPr>
        <p:spPr>
          <a:xfrm>
            <a:off x="1302053" y="311028"/>
            <a:ext cx="43588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91C5B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强化学习算法</a:t>
            </a:r>
            <a:endParaRPr lang="zh-CN" alt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91C5BB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8" grpId="0" animBg="1"/>
      <p:bldP spid="9" grpId="0"/>
      <p:bldP spid="6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719257" y="2210093"/>
            <a:ext cx="888194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altLang="zh-CN" sz="2000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机械臂末端执行器与目标位置之间的距离作为损失函数</a:t>
            </a:r>
            <a:r>
              <a:rPr lang="zh-CN" altLang="en-US" sz="2000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，使之最小化</a:t>
            </a:r>
            <a:endParaRPr 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3"/>
          <p:cNvSpPr/>
          <p:nvPr/>
        </p:nvSpPr>
        <p:spPr>
          <a:xfrm>
            <a:off x="719257" y="1760144"/>
            <a:ext cx="304502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zh-CN" altLang="en-US" sz="2000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类似梯度下降算法</a:t>
            </a:r>
            <a:endParaRPr 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梯度下降法- Gradient descent - 产品经理的人工智能学习库">
            <a:extLst>
              <a:ext uri="{FF2B5EF4-FFF2-40B4-BE49-F238E27FC236}">
                <a16:creationId xmlns:a16="http://schemas.microsoft.com/office/drawing/2014/main" id="{C149877E-6ECE-DB41-DE65-95888F4BC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95" y="5267878"/>
            <a:ext cx="5089511" cy="285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068F26C-C6A6-609A-4CF3-3FD60FD91D1E}"/>
              </a:ext>
            </a:extLst>
          </p:cNvPr>
          <p:cNvSpPr txBox="1"/>
          <p:nvPr/>
        </p:nvSpPr>
        <p:spPr>
          <a:xfrm>
            <a:off x="4671081" y="2901476"/>
            <a:ext cx="9860237" cy="44837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def</a:t>
            </a:r>
            <a:r>
              <a:rPr lang="en-US" altLang="zh-CN" sz="16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6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traditional_get_action</a:t>
            </a:r>
            <a:r>
              <a:rPr lang="en-US" altLang="zh-CN" sz="16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6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self</a:t>
            </a:r>
            <a:r>
              <a:rPr lang="en-US" altLang="zh-CN" sz="16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 </a:t>
            </a:r>
            <a:r>
              <a:rPr lang="en-US" altLang="zh-CN" sz="16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observation</a:t>
            </a:r>
            <a:r>
              <a:rPr lang="en-US" altLang="zh-CN" sz="16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):</a:t>
            </a:r>
            <a:endParaRPr lang="zh-CN" altLang="zh-CN" sz="16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# </a:t>
            </a:r>
            <a:r>
              <a:rPr lang="en-US" altLang="zh-CN" sz="1600" dirty="0" err="1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init.</a:t>
            </a:r>
            <a:r>
              <a:rPr lang="en-US" altLang="zh-CN" sz="16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..        </a:t>
            </a:r>
            <a:endParaRPr lang="zh-CN" altLang="zh-CN" sz="16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</a:t>
            </a:r>
            <a:r>
              <a:rPr lang="en-US" altLang="zh-CN" sz="16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torch</a:t>
            </a:r>
            <a:r>
              <a:rPr lang="en-US" altLang="zh-CN" sz="1600" dirty="0" err="1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  <a:r>
              <a:rPr lang="en-US" altLang="zh-CN" sz="16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enable_grad</a:t>
            </a:r>
            <a:r>
              <a:rPr lang="en-US" altLang="zh-CN" sz="16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()</a:t>
            </a:r>
            <a:endParaRPr lang="zh-CN" altLang="zh-CN" sz="16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</a:t>
            </a:r>
            <a:r>
              <a:rPr lang="en-US" altLang="zh-CN" sz="16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n_angle_tensor</a:t>
            </a:r>
            <a:r>
              <a:rPr lang="en-US" altLang="zh-CN" sz="16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sz="16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6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torch</a:t>
            </a:r>
            <a:r>
              <a:rPr lang="en-US" altLang="zh-CN" sz="1600" dirty="0" err="1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  <a:r>
              <a:rPr lang="en-US" altLang="zh-CN" sz="16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tensor</a:t>
            </a:r>
            <a:r>
              <a:rPr lang="en-US" altLang="zh-CN" sz="16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6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n_angle</a:t>
            </a:r>
            <a:r>
              <a:rPr lang="en-US" altLang="zh-CN" sz="16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 </a:t>
            </a:r>
            <a:r>
              <a:rPr lang="en-US" altLang="zh-CN" sz="16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dtype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sz="1600" dirty="0">
                <a:solidFill>
                  <a:srgbClr val="267F9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torch</a:t>
            </a:r>
            <a:r>
              <a:rPr lang="en-US" altLang="zh-CN" sz="16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  <a:r>
              <a:rPr lang="en-US" altLang="zh-CN" sz="16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float32</a:t>
            </a:r>
            <a:r>
              <a:rPr lang="en-US" altLang="zh-CN" sz="16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, </a:t>
            </a:r>
            <a:r>
              <a:rPr lang="en-US" altLang="zh-CN" sz="16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requires_grad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sz="1600" dirty="0">
                <a:solidFill>
                  <a:srgbClr val="0000FF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True</a:t>
            </a:r>
            <a:r>
              <a:rPr lang="en-US" altLang="zh-CN" sz="16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</a:t>
            </a:r>
            <a:endParaRPr lang="zh-CN" altLang="zh-CN" sz="16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</a:t>
            </a:r>
            <a:r>
              <a:rPr lang="en-US" altLang="zh-CN" sz="16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dis</a:t>
            </a:r>
            <a:r>
              <a:rPr lang="en-US" altLang="zh-CN" sz="16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sz="16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6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lang="en-US" altLang="zh-CN" sz="16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6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torch</a:t>
            </a:r>
            <a:r>
              <a:rPr lang="en-US" altLang="zh-CN" sz="1600" dirty="0" err="1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  <a:r>
              <a:rPr lang="en-US" altLang="zh-CN" sz="16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sum</a:t>
            </a:r>
            <a:r>
              <a:rPr lang="en-US" altLang="zh-CN" sz="16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 (</a:t>
            </a:r>
            <a:r>
              <a:rPr lang="en-US" altLang="zh-CN" sz="16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calc</a:t>
            </a:r>
            <a:r>
              <a:rPr lang="en-US" altLang="zh-CN" sz="1600" dirty="0" err="1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  <a:r>
              <a:rPr lang="en-US" altLang="zh-CN" sz="16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LastPos_torch</a:t>
            </a:r>
            <a:r>
              <a:rPr lang="en-US" altLang="zh-CN" sz="16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6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n_angle_tensor</a:t>
            </a:r>
            <a:r>
              <a:rPr lang="en-US" altLang="zh-CN" sz="16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3B3B3B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				</a:t>
            </a:r>
            <a:r>
              <a:rPr lang="en-US" altLang="zh-CN" sz="16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lang="en-US" altLang="zh-CN" sz="16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6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torch</a:t>
            </a:r>
            <a:r>
              <a:rPr lang="en-US" altLang="zh-CN" sz="1600" dirty="0" err="1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  <a:r>
              <a:rPr lang="en-US" altLang="zh-CN" sz="16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tensor</a:t>
            </a:r>
            <a:r>
              <a:rPr lang="en-US" altLang="zh-CN" sz="16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6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target_position</a:t>
            </a:r>
            <a:r>
              <a:rPr lang="en-US" altLang="zh-CN" sz="16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)) </a:t>
            </a:r>
            <a:r>
              <a:rPr lang="en-US" altLang="zh-CN" sz="16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**</a:t>
            </a:r>
            <a:r>
              <a:rPr lang="en-US" altLang="zh-CN" sz="16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600" dirty="0">
                <a:solidFill>
                  <a:srgbClr val="098658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en-US" altLang="zh-CN" sz="16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)</a:t>
            </a:r>
            <a:endParaRPr lang="zh-CN" altLang="zh-CN" sz="16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</a:t>
            </a:r>
            <a:r>
              <a:rPr lang="en-US" altLang="zh-CN" sz="16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dis</a:t>
            </a:r>
            <a:r>
              <a:rPr lang="en-US" altLang="zh-CN" sz="1600" dirty="0" err="1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  <a:r>
              <a:rPr lang="en-US" altLang="zh-CN" sz="16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backward</a:t>
            </a:r>
            <a:r>
              <a:rPr lang="en-US" altLang="zh-CN" sz="16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</a:rPr>
              <a:t>	# ...</a:t>
            </a:r>
            <a:endParaRPr lang="zh-CN" altLang="zh-CN" sz="16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</a:t>
            </a:r>
            <a:r>
              <a:rPr lang="en-US" altLang="zh-CN" sz="1600" dirty="0">
                <a:solidFill>
                  <a:srgbClr val="AF00D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with</a:t>
            </a:r>
            <a:r>
              <a:rPr lang="en-US" altLang="zh-CN" sz="16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6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torch</a:t>
            </a:r>
            <a:r>
              <a:rPr lang="en-US" altLang="zh-CN" sz="1600" dirty="0" err="1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  <a:r>
              <a:rPr lang="en-US" altLang="zh-CN" sz="16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no_grad</a:t>
            </a:r>
            <a:r>
              <a:rPr lang="en-US" altLang="zh-CN" sz="16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():</a:t>
            </a:r>
            <a:endParaRPr lang="zh-CN" altLang="zh-CN" sz="16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    </a:t>
            </a:r>
            <a:r>
              <a:rPr lang="en-US" altLang="zh-CN" sz="16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action</a:t>
            </a:r>
            <a:r>
              <a:rPr lang="en-US" altLang="zh-CN" sz="16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=</a:t>
            </a:r>
            <a:r>
              <a:rPr lang="en-US" altLang="zh-CN" sz="16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6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n_angle_tensor</a:t>
            </a:r>
            <a:r>
              <a:rPr lang="en-US" altLang="zh-CN" sz="1600" dirty="0" err="1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  <a:r>
              <a:rPr lang="en-US" altLang="zh-CN" sz="16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grad</a:t>
            </a:r>
            <a:r>
              <a:rPr lang="en-US" altLang="zh-CN" sz="16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6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/</a:t>
            </a:r>
            <a:r>
              <a:rPr lang="en-US" altLang="zh-CN" sz="16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6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torch</a:t>
            </a:r>
            <a:r>
              <a:rPr lang="en-US" altLang="zh-CN" sz="1600" dirty="0" err="1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  <a:r>
              <a:rPr lang="en-US" altLang="zh-CN" sz="16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max</a:t>
            </a:r>
            <a:r>
              <a:rPr lang="en-US" altLang="zh-CN" sz="16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600" dirty="0" err="1">
                <a:solidFill>
                  <a:srgbClr val="267F99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torch</a:t>
            </a:r>
            <a:r>
              <a:rPr lang="en-US" altLang="zh-CN" sz="1600" dirty="0" err="1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  <a:r>
              <a:rPr lang="en-US" altLang="zh-CN" sz="16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abs</a:t>
            </a:r>
            <a:r>
              <a:rPr lang="en-US" altLang="zh-CN" sz="16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lang="en-US" altLang="zh-CN" sz="16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n_angle_tensor</a:t>
            </a:r>
            <a:r>
              <a:rPr lang="en-US" altLang="zh-CN" sz="1600" dirty="0" err="1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  <a:r>
              <a:rPr lang="en-US" altLang="zh-CN" sz="16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grad</a:t>
            </a:r>
            <a:r>
              <a:rPr lang="en-US" altLang="zh-CN" sz="16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))</a:t>
            </a:r>
            <a:endParaRPr lang="zh-CN" altLang="zh-CN" sz="16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</a:t>
            </a:r>
            <a:r>
              <a:rPr lang="en-US" altLang="zh-CN" sz="16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n_angle_tensor</a:t>
            </a:r>
            <a:r>
              <a:rPr lang="en-US" altLang="zh-CN" sz="1600" dirty="0" err="1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  <a:r>
              <a:rPr lang="en-US" altLang="zh-CN" sz="1600" dirty="0" err="1">
                <a:solidFill>
                  <a:srgbClr val="001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grad</a:t>
            </a:r>
            <a:r>
              <a:rPr lang="en-US" altLang="zh-CN" sz="1600" dirty="0" err="1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.</a:t>
            </a:r>
            <a:r>
              <a:rPr lang="en-US" altLang="zh-CN" sz="1600" dirty="0" err="1">
                <a:solidFill>
                  <a:srgbClr val="795E26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zero</a:t>
            </a:r>
            <a:r>
              <a:rPr lang="en-US" altLang="zh-CN" sz="1600" dirty="0">
                <a:solidFill>
                  <a:srgbClr val="795E26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_</a:t>
            </a:r>
            <a:r>
              <a:rPr lang="en-US" altLang="zh-CN" sz="16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()</a:t>
            </a:r>
            <a:endParaRPr lang="zh-CN" altLang="zh-CN" sz="16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       </a:t>
            </a:r>
            <a:r>
              <a:rPr lang="en-US" altLang="zh-CN" sz="1600" dirty="0">
                <a:solidFill>
                  <a:srgbClr val="AF00D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return</a:t>
            </a:r>
            <a:r>
              <a:rPr lang="en-US" altLang="zh-CN" sz="1600" dirty="0">
                <a:solidFill>
                  <a:srgbClr val="3B3B3B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600" dirty="0">
                <a:solidFill>
                  <a:srgbClr val="001080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action</a:t>
            </a:r>
            <a:endParaRPr lang="zh-CN" altLang="zh-CN" sz="16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FD6D2F4-20A3-05AB-550E-099DC08BE4F6}"/>
              </a:ext>
            </a:extLst>
          </p:cNvPr>
          <p:cNvSpPr/>
          <p:nvPr/>
        </p:nvSpPr>
        <p:spPr>
          <a:xfrm>
            <a:off x="1230207" y="235291"/>
            <a:ext cx="43588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91C5B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梯度下降算法</a:t>
            </a:r>
            <a:endParaRPr lang="zh-CN" alt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91C5BB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22BA859-E39F-E46F-BD4E-5CEE05D1F70C}"/>
              </a:ext>
            </a:extLst>
          </p:cNvPr>
          <p:cNvSpPr/>
          <p:nvPr/>
        </p:nvSpPr>
        <p:spPr>
          <a:xfrm>
            <a:off x="1298888" y="281831"/>
            <a:ext cx="29674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91C5BB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最终成果</a:t>
            </a:r>
            <a:endParaRPr lang="zh-CN" alt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91C5BB"/>
              </a:solidFill>
              <a:effectLst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01B345-5392-26EB-B9AE-CCD140AE7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973" y="1258659"/>
            <a:ext cx="10440176" cy="6587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23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C3AC0E4-CB81-DD16-F5F6-76D27B0A9623}"/>
              </a:ext>
            </a:extLst>
          </p:cNvPr>
          <p:cNvSpPr/>
          <p:nvPr/>
        </p:nvSpPr>
        <p:spPr>
          <a:xfrm>
            <a:off x="1298890" y="327061"/>
            <a:ext cx="29674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91C5BB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最终成果</a:t>
            </a:r>
            <a:endParaRPr lang="zh-CN" alt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91C5BB"/>
              </a:solidFill>
              <a:effectLst/>
            </a:endParaRPr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9E7ECB0D-2B14-D0BC-5E4F-A2215077CB82}"/>
              </a:ext>
            </a:extLst>
          </p:cNvPr>
          <p:cNvSpPr/>
          <p:nvPr/>
        </p:nvSpPr>
        <p:spPr>
          <a:xfrm>
            <a:off x="602416" y="1532510"/>
            <a:ext cx="12902327" cy="511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zh-CN" altLang="zh-CN" sz="2000" b="1" dirty="0"/>
              <a:t>在不断地调试相关参数和针对性性优化后，我们的算法最终较为成功地实现了预期功能</a:t>
            </a:r>
            <a:r>
              <a:rPr lang="zh-CN" altLang="zh-CN" dirty="0"/>
              <a:t>。</a:t>
            </a:r>
            <a:endParaRPr lang="en-US" sz="1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BA1959-8FCA-1E7D-C89D-5E5B571F6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16" y="2274400"/>
            <a:ext cx="12723809" cy="2657143"/>
          </a:xfrm>
          <a:prstGeom prst="rect">
            <a:avLst/>
          </a:prstGeom>
        </p:spPr>
      </p:pic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897E6409-1A7F-1609-6ECB-AF378A5AC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16" y="5161605"/>
            <a:ext cx="1272540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6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A0374B3-0454-DF62-C15B-3E6CD49B1343}"/>
              </a:ext>
            </a:extLst>
          </p:cNvPr>
          <p:cNvSpPr txBox="1"/>
          <p:nvPr/>
        </p:nvSpPr>
        <p:spPr>
          <a:xfrm>
            <a:off x="503764" y="2170350"/>
            <a:ext cx="7315200" cy="1892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准确度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较高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搜索速度较慢，可以改为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RRT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等算法进行优化。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每次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A*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搜索目标固定，可能会错过目标物，可以尝试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adaptive A*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等算法改进。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74DDC9C9-D288-B6C9-D2A9-C27A8C8DD6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162800" y="3962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05A7826-161E-6DC8-1EF1-23C309A4C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930" y="3350796"/>
            <a:ext cx="4153024" cy="3697345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08058A4-F17E-3DC1-C897-41B6964C0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32" y="4880838"/>
            <a:ext cx="8226429" cy="2167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F2D07B1-8831-5B41-48D5-D75494B5FFCB}"/>
              </a:ext>
            </a:extLst>
          </p:cNvPr>
          <p:cNvSpPr/>
          <p:nvPr/>
        </p:nvSpPr>
        <p:spPr>
          <a:xfrm>
            <a:off x="1277610" y="292483"/>
            <a:ext cx="36631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91C5BB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总结与展望</a:t>
            </a:r>
            <a:endParaRPr lang="zh-CN" alt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91C5BB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8914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5F821C0F-52AF-44FB-BF1A-DCA0D94DDB77}"/>
              </a:ext>
            </a:extLst>
          </p:cNvPr>
          <p:cNvSpPr/>
          <p:nvPr/>
        </p:nvSpPr>
        <p:spPr>
          <a:xfrm>
            <a:off x="632460" y="6539100"/>
            <a:ext cx="4722223" cy="52904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F72175AA-3714-6EB7-A528-16572BD71C0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 trans="5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69116" y="2115501"/>
            <a:ext cx="9013371" cy="5048479"/>
          </a:xfrm>
          <a:prstGeom prst="rect">
            <a:avLst/>
          </a:prstGeom>
          <a:effectLst>
            <a:outerShdw dist="50800" dir="5400000" sx="1000" sy="1000" algn="ctr" rotWithShape="0">
              <a:srgbClr val="000000">
                <a:alpha val="0"/>
              </a:srgbClr>
            </a:outerShdw>
            <a:reflection endPos="8000" dist="50800" dir="5400000" sy="-100000" algn="bl" rotWithShape="0"/>
            <a:softEdge rad="279400"/>
          </a:effectLst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BBADE868-9B90-FE41-8739-7E337224AD5F}"/>
              </a:ext>
            </a:extLst>
          </p:cNvPr>
          <p:cNvSpPr/>
          <p:nvPr/>
        </p:nvSpPr>
        <p:spPr>
          <a:xfrm>
            <a:off x="632460" y="2193729"/>
            <a:ext cx="4722223" cy="52904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F674453-12F1-E119-B277-35EB2F61A43A}"/>
              </a:ext>
            </a:extLst>
          </p:cNvPr>
          <p:cNvSpPr/>
          <p:nvPr/>
        </p:nvSpPr>
        <p:spPr>
          <a:xfrm>
            <a:off x="1324941" y="298048"/>
            <a:ext cx="15824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91C5BB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  <a:endParaRPr lang="zh-CN" alt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91C5BB"/>
              </a:solidFill>
              <a:effectLst/>
            </a:endParaRPr>
          </a:p>
        </p:txBody>
      </p:sp>
      <p:sp>
        <p:nvSpPr>
          <p:cNvPr id="4" name="流程图: 延期 3">
            <a:extLst>
              <a:ext uri="{FF2B5EF4-FFF2-40B4-BE49-F238E27FC236}">
                <a16:creationId xmlns:a16="http://schemas.microsoft.com/office/drawing/2014/main" id="{B755982D-5FE9-DE18-4366-F9C514B28A89}"/>
              </a:ext>
            </a:extLst>
          </p:cNvPr>
          <p:cNvSpPr/>
          <p:nvPr/>
        </p:nvSpPr>
        <p:spPr>
          <a:xfrm>
            <a:off x="332014" y="2050038"/>
            <a:ext cx="1071155" cy="777240"/>
          </a:xfrm>
          <a:prstGeom prst="flowChartDelay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91C5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FB45EBD-ED6F-0228-2B8F-683A66FB26F8}"/>
              </a:ext>
            </a:extLst>
          </p:cNvPr>
          <p:cNvSpPr txBox="1"/>
          <p:nvPr/>
        </p:nvSpPr>
        <p:spPr>
          <a:xfrm>
            <a:off x="1481546" y="2193729"/>
            <a:ext cx="3128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/>
              <a:t>队伍介绍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0946C82-1E69-2798-AC80-E7E1119D8F66}"/>
              </a:ext>
            </a:extLst>
          </p:cNvPr>
          <p:cNvSpPr/>
          <p:nvPr/>
        </p:nvSpPr>
        <p:spPr>
          <a:xfrm>
            <a:off x="473542" y="1938672"/>
            <a:ext cx="5998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asklig Black" panose="020B0809030403020204" charset="0"/>
                <a:ea typeface="Hasklig Black" panose="020B0809030403020204" charset="0"/>
                <a:cs typeface="Ebrima" panose="02000000000000000000" pitchFamily="2" charset="0"/>
              </a:rPr>
              <a:t>1</a:t>
            </a:r>
            <a:endParaRPr lang="zh-CN" alt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asklig Black" panose="020B0809030403020204" charset="0"/>
              <a:cs typeface="Ebrima" panose="02000000000000000000" pitchFamily="2" charset="0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91B5961-C8D4-3CDE-CC82-2F2ECAD39EC4}"/>
              </a:ext>
            </a:extLst>
          </p:cNvPr>
          <p:cNvSpPr/>
          <p:nvPr/>
        </p:nvSpPr>
        <p:spPr>
          <a:xfrm>
            <a:off x="632460" y="3648012"/>
            <a:ext cx="4722223" cy="52904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延期 8">
            <a:extLst>
              <a:ext uri="{FF2B5EF4-FFF2-40B4-BE49-F238E27FC236}">
                <a16:creationId xmlns:a16="http://schemas.microsoft.com/office/drawing/2014/main" id="{4A8F3B4C-BF34-187B-7B7D-89729B8F3283}"/>
              </a:ext>
            </a:extLst>
          </p:cNvPr>
          <p:cNvSpPr/>
          <p:nvPr/>
        </p:nvSpPr>
        <p:spPr>
          <a:xfrm>
            <a:off x="332014" y="3504321"/>
            <a:ext cx="1071155" cy="777240"/>
          </a:xfrm>
          <a:prstGeom prst="flowChartDelay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91C5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02BB397-E7BC-ED35-8881-387E904E3D83}"/>
              </a:ext>
            </a:extLst>
          </p:cNvPr>
          <p:cNvSpPr txBox="1"/>
          <p:nvPr/>
        </p:nvSpPr>
        <p:spPr>
          <a:xfrm>
            <a:off x="1481546" y="3648012"/>
            <a:ext cx="3128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/>
              <a:t>核心算法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86BC4FF-C2F2-AE2F-68C7-44047F5F34C1}"/>
              </a:ext>
            </a:extLst>
          </p:cNvPr>
          <p:cNvSpPr/>
          <p:nvPr/>
        </p:nvSpPr>
        <p:spPr>
          <a:xfrm>
            <a:off x="473542" y="3392955"/>
            <a:ext cx="5998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asklig Black" panose="020B0809030403020204" charset="0"/>
                <a:ea typeface="Hasklig Black" panose="020B0809030403020204" charset="0"/>
                <a:cs typeface="Ebrima" panose="02000000000000000000" pitchFamily="2" charset="0"/>
              </a:rPr>
              <a:t>2</a:t>
            </a:r>
            <a:endParaRPr lang="zh-CN" alt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asklig Black" panose="020B0809030403020204" charset="0"/>
              <a:cs typeface="Ebrima" panose="02000000000000000000" pitchFamily="2" charset="0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7FC49FEC-7005-A48A-62C4-8A1808F4A03E}"/>
              </a:ext>
            </a:extLst>
          </p:cNvPr>
          <p:cNvSpPr/>
          <p:nvPr/>
        </p:nvSpPr>
        <p:spPr>
          <a:xfrm>
            <a:off x="632460" y="5096469"/>
            <a:ext cx="4722223" cy="52904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流程图: 延期 16">
            <a:extLst>
              <a:ext uri="{FF2B5EF4-FFF2-40B4-BE49-F238E27FC236}">
                <a16:creationId xmlns:a16="http://schemas.microsoft.com/office/drawing/2014/main" id="{5D18F4C9-2ACB-2210-33AE-BFE75C184672}"/>
              </a:ext>
            </a:extLst>
          </p:cNvPr>
          <p:cNvSpPr/>
          <p:nvPr/>
        </p:nvSpPr>
        <p:spPr>
          <a:xfrm>
            <a:off x="332014" y="4952778"/>
            <a:ext cx="1071155" cy="777240"/>
          </a:xfrm>
          <a:prstGeom prst="flowChartDelay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91C5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0B849DD-3643-8F49-706A-90BAE723A94C}"/>
              </a:ext>
            </a:extLst>
          </p:cNvPr>
          <p:cNvSpPr txBox="1"/>
          <p:nvPr/>
        </p:nvSpPr>
        <p:spPr>
          <a:xfrm>
            <a:off x="1481546" y="6537397"/>
            <a:ext cx="3128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/>
              <a:t>问题与挑战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3AAA1E7-8B74-2B74-F156-634D03789CEC}"/>
              </a:ext>
            </a:extLst>
          </p:cNvPr>
          <p:cNvSpPr/>
          <p:nvPr/>
        </p:nvSpPr>
        <p:spPr>
          <a:xfrm>
            <a:off x="473542" y="4841412"/>
            <a:ext cx="5998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asklig Black" panose="020B0809030403020204" charset="0"/>
                <a:ea typeface="Hasklig Black" panose="020B0809030403020204" charset="0"/>
                <a:cs typeface="Ebrima" panose="02000000000000000000" pitchFamily="2" charset="0"/>
              </a:rPr>
              <a:t>3</a:t>
            </a:r>
            <a:endParaRPr lang="zh-CN" alt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asklig Black" panose="020B0809030403020204" charset="0"/>
              <a:cs typeface="Ebrima" panose="02000000000000000000" pitchFamily="2" charset="0"/>
            </a:endParaRPr>
          </a:p>
        </p:txBody>
      </p:sp>
      <p:sp>
        <p:nvSpPr>
          <p:cNvPr id="21" name="流程图: 延期 20">
            <a:extLst>
              <a:ext uri="{FF2B5EF4-FFF2-40B4-BE49-F238E27FC236}">
                <a16:creationId xmlns:a16="http://schemas.microsoft.com/office/drawing/2014/main" id="{FF62E8D2-44D1-C622-2190-A7304B8085DD}"/>
              </a:ext>
            </a:extLst>
          </p:cNvPr>
          <p:cNvSpPr/>
          <p:nvPr/>
        </p:nvSpPr>
        <p:spPr>
          <a:xfrm>
            <a:off x="332014" y="6395409"/>
            <a:ext cx="1071155" cy="777240"/>
          </a:xfrm>
          <a:prstGeom prst="flowChartDelay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91C5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68E2F55-B99C-5C1B-808D-FCBB24F88F62}"/>
              </a:ext>
            </a:extLst>
          </p:cNvPr>
          <p:cNvSpPr txBox="1"/>
          <p:nvPr/>
        </p:nvSpPr>
        <p:spPr>
          <a:xfrm>
            <a:off x="1481546" y="5098424"/>
            <a:ext cx="3128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/>
              <a:t>尝试过程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5DDFCBF-F5F4-FD13-8EEC-063EE7B0E428}"/>
              </a:ext>
            </a:extLst>
          </p:cNvPr>
          <p:cNvSpPr/>
          <p:nvPr/>
        </p:nvSpPr>
        <p:spPr>
          <a:xfrm>
            <a:off x="473542" y="6284043"/>
            <a:ext cx="5998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Hasklig Black" panose="020B0809030403020204" charset="0"/>
                <a:ea typeface="Hasklig Black" panose="020B0809030403020204" charset="0"/>
                <a:cs typeface="Ebrima" panose="02000000000000000000" pitchFamily="2" charset="0"/>
              </a:rPr>
              <a:t>4</a:t>
            </a:r>
            <a:endParaRPr lang="zh-CN" alt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Hasklig Black" panose="020B0809030403020204" charset="0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03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961847B-E07A-F757-4EDA-356FB4D91FFB}"/>
              </a:ext>
            </a:extLst>
          </p:cNvPr>
          <p:cNvSpPr/>
          <p:nvPr/>
        </p:nvSpPr>
        <p:spPr>
          <a:xfrm>
            <a:off x="1324775" y="263324"/>
            <a:ext cx="29674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91C5BB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队伍介绍</a:t>
            </a:r>
            <a:endParaRPr lang="zh-CN" alt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91C5BB"/>
              </a:solidFill>
              <a:effectLst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3F7E8DA-184F-1922-0F14-7D2F1E14FA1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-4" b="-4"/>
          <a:stretch/>
        </p:blipFill>
        <p:spPr>
          <a:xfrm>
            <a:off x="7788915" y="1186654"/>
            <a:ext cx="4947788" cy="494778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D1A839E-F783-F290-7608-0126FB5363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" b="4"/>
          <a:stretch/>
        </p:blipFill>
        <p:spPr>
          <a:xfrm>
            <a:off x="10973350" y="4480503"/>
            <a:ext cx="3657050" cy="3657051"/>
          </a:xfrm>
          <a:custGeom>
            <a:avLst/>
            <a:gdLst/>
            <a:ahLst/>
            <a:cxnLst/>
            <a:rect l="l" t="t" r="r" b="b"/>
            <a:pathLst>
              <a:path w="2283868" h="2283868">
                <a:moveTo>
                  <a:pt x="1141934" y="0"/>
                </a:moveTo>
                <a:cubicBezTo>
                  <a:pt x="1772607" y="0"/>
                  <a:pt x="2283868" y="511261"/>
                  <a:pt x="2283868" y="1141934"/>
                </a:cubicBezTo>
                <a:cubicBezTo>
                  <a:pt x="2283868" y="1772607"/>
                  <a:pt x="1772607" y="2283868"/>
                  <a:pt x="1141934" y="2283868"/>
                </a:cubicBezTo>
                <a:cubicBezTo>
                  <a:pt x="511261" y="2283868"/>
                  <a:pt x="0" y="1772607"/>
                  <a:pt x="0" y="1141934"/>
                </a:cubicBezTo>
                <a:cubicBezTo>
                  <a:pt x="0" y="511261"/>
                  <a:pt x="511261" y="0"/>
                  <a:pt x="1141934" y="0"/>
                </a:cubicBezTo>
                <a:close/>
              </a:path>
            </a:pathLst>
          </a:custGeom>
        </p:spPr>
      </p:pic>
      <p:sp>
        <p:nvSpPr>
          <p:cNvPr id="22" name="Text 4">
            <a:extLst>
              <a:ext uri="{FF2B5EF4-FFF2-40B4-BE49-F238E27FC236}">
                <a16:creationId xmlns:a16="http://schemas.microsoft.com/office/drawing/2014/main" id="{56169D24-4822-D6FA-D45C-07C4EF5F5777}"/>
              </a:ext>
            </a:extLst>
          </p:cNvPr>
          <p:cNvSpPr/>
          <p:nvPr/>
        </p:nvSpPr>
        <p:spPr>
          <a:xfrm>
            <a:off x="470876" y="4114800"/>
            <a:ext cx="7048975" cy="8487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zh-CN" altLang="en-US" sz="19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李语心：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计算机科学与技术学院</a:t>
            </a:r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  <a:cs typeface="Inconsolata" pitchFamily="34" charset="-120"/>
            </a:endParaRPr>
          </a:p>
          <a:p>
            <a:pPr lvl="2">
              <a:lnSpc>
                <a:spcPts val="3100"/>
              </a:lnSpc>
              <a:buSzPct val="100000"/>
            </a:pP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图灵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2301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班</a:t>
            </a:r>
            <a:endParaRPr lang="en-US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 4">
            <a:extLst>
              <a:ext uri="{FF2B5EF4-FFF2-40B4-BE49-F238E27FC236}">
                <a16:creationId xmlns:a16="http://schemas.microsoft.com/office/drawing/2014/main" id="{565605E3-8443-B26D-7252-6EF9EBBB4D21}"/>
              </a:ext>
            </a:extLst>
          </p:cNvPr>
          <p:cNvSpPr/>
          <p:nvPr/>
        </p:nvSpPr>
        <p:spPr>
          <a:xfrm>
            <a:off x="470876" y="5710082"/>
            <a:ext cx="7048975" cy="8487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zh-CN" altLang="en-US" sz="19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张佳艺：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计算机科学与技术学院</a:t>
            </a:r>
            <a:endParaRPr lang="en-US" altLang="zh-CN" sz="1900" b="1" dirty="0">
              <a:latin typeface="微软雅黑" panose="020B0503020204020204" pitchFamily="34" charset="-122"/>
              <a:ea typeface="微软雅黑" panose="020B0503020204020204" pitchFamily="34" charset="-122"/>
              <a:cs typeface="Inconsolata" pitchFamily="34" charset="-120"/>
            </a:endParaRPr>
          </a:p>
          <a:p>
            <a:pPr lvl="2">
              <a:lnSpc>
                <a:spcPts val="3100"/>
              </a:lnSpc>
              <a:buSzPct val="100000"/>
            </a:pP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计科</a:t>
            </a:r>
            <a:r>
              <a:rPr lang="en-US" altLang="zh-CN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2303</a:t>
            </a:r>
            <a:r>
              <a:rPr lang="zh-CN" altLang="en-US" sz="1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班</a:t>
            </a:r>
            <a:endParaRPr lang="en-US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 4">
            <a:extLst>
              <a:ext uri="{FF2B5EF4-FFF2-40B4-BE49-F238E27FC236}">
                <a16:creationId xmlns:a16="http://schemas.microsoft.com/office/drawing/2014/main" id="{AAE6B612-82A3-2F20-E074-FE68ECA66DC3}"/>
              </a:ext>
            </a:extLst>
          </p:cNvPr>
          <p:cNvSpPr/>
          <p:nvPr/>
        </p:nvSpPr>
        <p:spPr>
          <a:xfrm>
            <a:off x="470876" y="1674053"/>
            <a:ext cx="7048975" cy="1336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100"/>
              </a:lnSpc>
              <a:buSzPct val="100000"/>
              <a:buChar char="•"/>
            </a:pP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我们是一支充满活力、富有创造力的队伍，由</a:t>
            </a:r>
            <a:r>
              <a:rPr lang="en-US" altLang="zh-CN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名来自计算机学院大二学生组成。我们的队伍，虽然人数不多，但每个人都拥有扎实的专业知识和强烈的团队合作意识，热爱探索未知的难题，在挑战中不断学习成长。</a:t>
            </a:r>
            <a:endParaRPr lang="en-US" sz="1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思想气泡: 云 26">
            <a:extLst>
              <a:ext uri="{FF2B5EF4-FFF2-40B4-BE49-F238E27FC236}">
                <a16:creationId xmlns:a16="http://schemas.microsoft.com/office/drawing/2014/main" id="{B22655C7-D9DC-2AC7-7C1C-4DEA9F759B83}"/>
              </a:ext>
            </a:extLst>
          </p:cNvPr>
          <p:cNvSpPr/>
          <p:nvPr/>
        </p:nvSpPr>
        <p:spPr>
          <a:xfrm rot="1213108">
            <a:off x="4426490" y="3185912"/>
            <a:ext cx="1875523" cy="1111217"/>
          </a:xfrm>
          <a:prstGeom prst="cloudCallou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/>
              <a:t>队长大人</a:t>
            </a:r>
          </a:p>
        </p:txBody>
      </p:sp>
    </p:spTree>
    <p:extLst>
      <p:ext uri="{BB962C8B-B14F-4D97-AF65-F5344CB8AC3E}">
        <p14:creationId xmlns:p14="http://schemas.microsoft.com/office/powerpoint/2010/main" val="188417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5" grpId="0" animBg="1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870568" y="1560412"/>
            <a:ext cx="10854399" cy="1287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000" dirty="0" err="1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搜索状态</a:t>
            </a:r>
            <a:r>
              <a:rPr lang="en-US" sz="2000" dirty="0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 S: </a:t>
            </a:r>
            <a:r>
              <a:rPr lang="en-US" altLang="zh-CN" sz="2000" kern="1200" dirty="0" err="1">
                <a:solidFill>
                  <a:srgbClr val="151617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Inconsolata" panose="00000509000000000000" pitchFamily="49" charset="0"/>
              </a:rPr>
              <a:t>机械臂的某一角度</a:t>
            </a:r>
            <a:endParaRPr lang="en-US" altLang="zh-CN" sz="2000" dirty="0">
              <a:solidFill>
                <a:srgbClr val="15161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Inconsolata" panose="00000509000000000000" pitchFamily="49" charset="0"/>
            </a:endParaRPr>
          </a:p>
          <a:p>
            <a:pPr>
              <a:lnSpc>
                <a:spcPts val="3100"/>
              </a:lnSpc>
            </a:pPr>
            <a:r>
              <a:rPr lang="en-US" altLang="zh-CN" sz="2000" dirty="0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g(S): </a:t>
            </a:r>
            <a:r>
              <a:rPr lang="en-US" sz="2000" dirty="0" err="1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从初始状态到S走过的步数</a:t>
            </a:r>
            <a:endParaRPr lang="en-US" sz="2000" dirty="0">
              <a:solidFill>
                <a:srgbClr val="15161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Inconsolata" pitchFamily="34" charset="-120"/>
            </a:endParaRPr>
          </a:p>
          <a:p>
            <a:pPr>
              <a:lnSpc>
                <a:spcPts val="3100"/>
              </a:lnSpc>
            </a:pPr>
            <a:r>
              <a:rPr lang="en-US" sz="2000" dirty="0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h(S): </a:t>
            </a:r>
            <a:r>
              <a:rPr lang="en-US" sz="2000" b="1" dirty="0" err="1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当前状态抓手位置与目标点的距离除以一个参数</a:t>
            </a:r>
            <a:r>
              <a:rPr lang="en-US" sz="2000" b="1" dirty="0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 </a:t>
            </a:r>
            <a:r>
              <a:rPr lang="en-US" sz="2000" b="1" dirty="0" err="1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dis_per_step</a:t>
            </a:r>
            <a:r>
              <a:rPr lang="en-US" sz="2000" dirty="0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 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C2ACA3CF-141E-29EF-827D-53073EC94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93" y="3186998"/>
            <a:ext cx="6496507" cy="4103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BCAABE5-893B-5CCA-A719-904363CC43BB}"/>
              </a:ext>
            </a:extLst>
          </p:cNvPr>
          <p:cNvSpPr txBox="1"/>
          <p:nvPr/>
        </p:nvSpPr>
        <p:spPr>
          <a:xfrm>
            <a:off x="2894547" y="7403021"/>
            <a:ext cx="2045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A*</a:t>
            </a:r>
            <a:r>
              <a:rPr lang="zh-CN" altLang="en-US" sz="2400" dirty="0"/>
              <a:t>算法伪代码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BC29E6-25AF-E693-7A22-AC52440E23A0}"/>
              </a:ext>
            </a:extLst>
          </p:cNvPr>
          <p:cNvSpPr/>
          <p:nvPr/>
        </p:nvSpPr>
        <p:spPr>
          <a:xfrm>
            <a:off x="1239971" y="297954"/>
            <a:ext cx="50577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91C5BB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核心算法</a:t>
            </a:r>
            <a:r>
              <a:rPr lang="en-US" altLang="zh-CN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91C5BB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——A*</a:t>
            </a:r>
            <a:endParaRPr lang="zh-CN" alt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91C5BB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CCAB6C60-1629-28E6-7FF1-B9E6ECD53908}"/>
              </a:ext>
            </a:extLst>
          </p:cNvPr>
          <p:cNvSpPr/>
          <p:nvPr/>
        </p:nvSpPr>
        <p:spPr>
          <a:xfrm>
            <a:off x="1290669" y="261747"/>
            <a:ext cx="36631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91C5BB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问题与挑战</a:t>
            </a:r>
            <a:endParaRPr lang="zh-CN" alt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91C5BB"/>
              </a:solidFill>
              <a:effectLst/>
            </a:endParaRPr>
          </a:p>
        </p:txBody>
      </p:sp>
      <p:sp>
        <p:nvSpPr>
          <p:cNvPr id="3" name="Text 4">
            <a:extLst>
              <a:ext uri="{FF2B5EF4-FFF2-40B4-BE49-F238E27FC236}">
                <a16:creationId xmlns:a16="http://schemas.microsoft.com/office/drawing/2014/main" id="{F446BD9E-974D-7235-8A1A-4B51F21430EF}"/>
              </a:ext>
            </a:extLst>
          </p:cNvPr>
          <p:cNvSpPr/>
          <p:nvPr/>
        </p:nvSpPr>
        <p:spPr>
          <a:xfrm>
            <a:off x="578287" y="1488907"/>
            <a:ext cx="12902327" cy="385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zh-CN" altLang="en-US" sz="1900" b="1" dirty="0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单轮</a:t>
            </a:r>
            <a:r>
              <a:rPr lang="en-US" altLang="zh-CN" sz="1900" b="1" dirty="0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A*</a:t>
            </a:r>
            <a:r>
              <a:rPr lang="zh-CN" altLang="en-US" sz="1900" b="1" dirty="0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规划的目标物</a:t>
            </a:r>
            <a:r>
              <a:rPr lang="zh-CN" altLang="en-US" sz="19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位置一定</a:t>
            </a:r>
            <a:r>
              <a:rPr lang="zh-CN" altLang="en-US" sz="1900" b="1" dirty="0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，但实际目标物在</a:t>
            </a:r>
            <a:r>
              <a:rPr lang="zh-CN" altLang="en-US" sz="19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不停移动</a:t>
            </a:r>
            <a:r>
              <a:rPr lang="en-US" altLang="zh-CN" sz="19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   </a:t>
            </a:r>
            <a:r>
              <a:rPr lang="en-US" altLang="zh-CN" sz="1900" b="1" dirty="0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  <a:sym typeface="Wingdings" panose="05000000000000000000" pitchFamily="2" charset="2"/>
              </a:rPr>
              <a:t>  </a:t>
            </a:r>
            <a:r>
              <a:rPr lang="zh-CN" altLang="en-US" sz="1900" b="1" dirty="0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  <a:sym typeface="Wingdings" panose="05000000000000000000" pitchFamily="2" charset="2"/>
              </a:rPr>
              <a:t>错过目标</a:t>
            </a:r>
            <a:endParaRPr lang="en-US" sz="1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 4">
            <a:extLst>
              <a:ext uri="{FF2B5EF4-FFF2-40B4-BE49-F238E27FC236}">
                <a16:creationId xmlns:a16="http://schemas.microsoft.com/office/drawing/2014/main" id="{B41560AC-8E37-19DE-BA73-41464BF4FC36}"/>
              </a:ext>
            </a:extLst>
          </p:cNvPr>
          <p:cNvSpPr/>
          <p:nvPr/>
        </p:nvSpPr>
        <p:spPr>
          <a:xfrm>
            <a:off x="578286" y="4341827"/>
            <a:ext cx="12902327" cy="385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en-US" altLang="zh-CN" sz="1900" b="1" dirty="0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A*</a:t>
            </a:r>
            <a:r>
              <a:rPr lang="zh-CN" altLang="en-US" sz="1900" b="1" dirty="0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搜索路径规划</a:t>
            </a:r>
            <a:r>
              <a:rPr lang="zh-CN" altLang="en-US" sz="19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时间复杂度</a:t>
            </a:r>
            <a:r>
              <a:rPr lang="zh-CN" altLang="en-US" sz="1900" b="1" dirty="0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太高，且有概率</a:t>
            </a:r>
            <a:r>
              <a:rPr lang="zh-CN" altLang="en-US" sz="19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路径规划失败</a:t>
            </a:r>
            <a:endParaRPr lang="en-US" sz="19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2D05B26-F2FC-B383-1F29-3E042D128274}"/>
              </a:ext>
            </a:extLst>
          </p:cNvPr>
          <p:cNvSpPr txBox="1"/>
          <p:nvPr/>
        </p:nvSpPr>
        <p:spPr>
          <a:xfrm>
            <a:off x="666206" y="3668802"/>
            <a:ext cx="10587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评估当前机器臂末端位置是否可以直接抓取目标物，若可以，转用梯度下降算法快速抓取目标物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C8FDEAF-2D39-0309-D56E-69CF1D43F47B}"/>
              </a:ext>
            </a:extLst>
          </p:cNvPr>
          <p:cNvSpPr txBox="1"/>
          <p:nvPr/>
        </p:nvSpPr>
        <p:spPr>
          <a:xfrm>
            <a:off x="666206" y="5031133"/>
            <a:ext cx="10587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减少搜索状态关节数量：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4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3D467DB-D3DD-353E-0F58-D1E7BF8ED631}"/>
              </a:ext>
            </a:extLst>
          </p:cNvPr>
          <p:cNvSpPr txBox="1"/>
          <p:nvPr/>
        </p:nvSpPr>
        <p:spPr>
          <a:xfrm>
            <a:off x="666206" y="5601012"/>
            <a:ext cx="10587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·</a:t>
            </a:r>
            <a:r>
              <a:rPr lang="en-US" altLang="zh-CN" sz="1800" dirty="0" err="1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计算机器臂距离障碍物和目标物的最短距离来</a:t>
            </a:r>
            <a:r>
              <a:rPr lang="zh-CN" altLang="en-US" sz="1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动态</a:t>
            </a:r>
            <a:r>
              <a:rPr lang="en-US" altLang="zh-CN" sz="1800" b="1" dirty="0" err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调整搜索半径长度</a:t>
            </a:r>
            <a:r>
              <a:rPr lang="en-US" altLang="zh-CN" sz="1800" dirty="0" err="1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，在保证避障的同时加快搜索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7EE5E04-9C3A-F6E1-6ED0-9D94C3081B78}"/>
              </a:ext>
            </a:extLst>
          </p:cNvPr>
          <p:cNvSpPr txBox="1"/>
          <p:nvPr/>
        </p:nvSpPr>
        <p:spPr>
          <a:xfrm>
            <a:off x="666206" y="6169055"/>
            <a:ext cx="10071463" cy="879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·</a:t>
            </a:r>
            <a:r>
              <a:rPr lang="en-US" altLang="zh-CN" dirty="0" err="1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我们采用A</a:t>
            </a:r>
            <a:r>
              <a:rPr lang="en-US" altLang="zh-CN" dirty="0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*</a:t>
            </a:r>
            <a:r>
              <a:rPr lang="en-US" altLang="zh-CN" dirty="0" err="1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和梯度运算交替靠近目标物</a:t>
            </a:r>
            <a:r>
              <a:rPr lang="en-US" altLang="zh-CN" dirty="0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，</a:t>
            </a:r>
            <a:r>
              <a:rPr lang="zh-CN" altLang="en-US" dirty="0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抓取速度明显提高；</a:t>
            </a:r>
            <a:endParaRPr lang="en-US" altLang="zh-CN" dirty="0">
              <a:solidFill>
                <a:srgbClr val="15161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Inconsolata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 </a:t>
            </a:r>
            <a:r>
              <a:rPr lang="en-US" altLang="zh-CN" dirty="0" err="1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不断调试预测碰撞参数，碰撞明显减少</a:t>
            </a:r>
            <a:r>
              <a:rPr lang="zh-CN" altLang="en-US" dirty="0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，路径规划成功率大大提高</a:t>
            </a:r>
            <a:endParaRPr lang="zh-CN" altLang="en-US" sz="19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2531704-64AC-21D3-7EFF-117CE232B764}"/>
              </a:ext>
            </a:extLst>
          </p:cNvPr>
          <p:cNvSpPr txBox="1"/>
          <p:nvPr/>
        </p:nvSpPr>
        <p:spPr>
          <a:xfrm>
            <a:off x="666206" y="2178350"/>
            <a:ext cx="10587446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以一定步数为基准预测目标的一段时间后的位置，并以此为目标进行一轮路径规划，若此轮规划未成功抓取目标物，继续预测目标下一位置，通过动态预测目标物位置进行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A*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算法规划来达到动态路径规划的目的。</a:t>
            </a:r>
          </a:p>
        </p:txBody>
      </p:sp>
    </p:spTree>
    <p:extLst>
      <p:ext uri="{BB962C8B-B14F-4D97-AF65-F5344CB8AC3E}">
        <p14:creationId xmlns:p14="http://schemas.microsoft.com/office/powerpoint/2010/main" val="182285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/>
      <p:bldP spid="8" grpId="0"/>
      <p:bldP spid="9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602416" y="1532509"/>
            <a:ext cx="12902327" cy="15503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100"/>
              </a:lnSpc>
              <a:buSzPct val="100000"/>
              <a:buChar char="•"/>
            </a:pPr>
            <a:r>
              <a:rPr lang="zh-CN" altLang="en-US" sz="1900" b="1" dirty="0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动态调整搜索半径后，有时</a:t>
            </a:r>
            <a:r>
              <a:rPr lang="en-US" sz="1900" b="1" dirty="0" err="1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搜索半径长度超过一步所能到达的范围</a:t>
            </a:r>
            <a:r>
              <a:rPr lang="en-US" sz="1900" b="1" dirty="0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,</a:t>
            </a:r>
            <a:r>
              <a:rPr lang="zh-CN" altLang="en-US" sz="1900" b="1" dirty="0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在移动时会有碰撞风险：</a:t>
            </a:r>
            <a:endParaRPr lang="en-US" altLang="zh-CN" sz="1900" b="1" dirty="0">
              <a:solidFill>
                <a:srgbClr val="15161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Inconsolata" pitchFamily="34" charset="-120"/>
            </a:endParaRPr>
          </a:p>
          <a:p>
            <a:pPr algn="l">
              <a:lnSpc>
                <a:spcPts val="3100"/>
              </a:lnSpc>
              <a:buSzPct val="100000"/>
            </a:pPr>
            <a:endParaRPr lang="en-US" altLang="zh-CN" sz="1900" dirty="0">
              <a:solidFill>
                <a:srgbClr val="15161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Inconsolata" pitchFamily="34" charset="-120"/>
            </a:endParaRPr>
          </a:p>
          <a:p>
            <a:pPr algn="l">
              <a:lnSpc>
                <a:spcPts val="3100"/>
              </a:lnSpc>
              <a:buSzPct val="100000"/>
            </a:pPr>
            <a:r>
              <a:rPr lang="en-US" sz="1900" dirty="0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    </a:t>
            </a:r>
            <a:r>
              <a:rPr lang="en-US" sz="1900" dirty="0" err="1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我们在运行过程中</a:t>
            </a:r>
            <a:r>
              <a:rPr lang="zh-CN" altLang="en-US" sz="1900" dirty="0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评估下一步动作是否会导致碰撞，同时</a:t>
            </a:r>
            <a:r>
              <a:rPr lang="en-US" sz="1900" b="1" dirty="0" err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动态运行</a:t>
            </a:r>
            <a:r>
              <a:rPr lang="zh-CN" altLang="en-US" sz="19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到达下一目标角度的</a:t>
            </a:r>
            <a:r>
              <a:rPr lang="en-US" sz="19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A*-</a:t>
            </a:r>
            <a:r>
              <a:rPr lang="en-US" altLang="zh-CN" sz="1900" b="1" dirty="0" err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step</a:t>
            </a:r>
            <a:r>
              <a:rPr lang="en-US" sz="1900" b="1" dirty="0" err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算法</a:t>
            </a:r>
            <a:r>
              <a:rPr lang="en-US" sz="1900" dirty="0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. </a:t>
            </a:r>
          </a:p>
          <a:p>
            <a:pPr algn="l">
              <a:lnSpc>
                <a:spcPts val="3100"/>
              </a:lnSpc>
              <a:buSzPct val="100000"/>
            </a:pPr>
            <a:r>
              <a:rPr lang="en-US" altLang="zh-CN" sz="1900" dirty="0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    </a:t>
            </a:r>
            <a:r>
              <a:rPr lang="zh-CN" altLang="en-US" sz="1900" dirty="0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进行更细致的路径规划，</a:t>
            </a:r>
            <a:r>
              <a:rPr lang="en-US" sz="1900" dirty="0" err="1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保证在大体A</a:t>
            </a:r>
            <a:r>
              <a:rPr lang="en-US" sz="1900" dirty="0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*</a:t>
            </a:r>
            <a:r>
              <a:rPr lang="en-US" sz="1900" dirty="0" err="1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的相邻节点之间转移时不会碰撞</a:t>
            </a:r>
            <a:r>
              <a:rPr lang="en-US" sz="1900" dirty="0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nconsolata" pitchFamily="34" charset="-120"/>
              </a:rPr>
              <a:t>.</a:t>
            </a:r>
            <a:endParaRPr lang="en-US" sz="1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12F7B20-5D28-46F9-4E06-B6C8110E1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667" y="5372903"/>
            <a:ext cx="5672567" cy="242291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DDADB79-B3D7-5A7D-148A-A057B38912D7}"/>
              </a:ext>
            </a:extLst>
          </p:cNvPr>
          <p:cNvSpPr/>
          <p:nvPr/>
        </p:nvSpPr>
        <p:spPr>
          <a:xfrm>
            <a:off x="1290669" y="261747"/>
            <a:ext cx="36631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91C5BB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问题与挑战</a:t>
            </a:r>
            <a:endParaRPr lang="zh-CN" alt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91C5BB"/>
              </a:solidFill>
              <a:effectLst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5BA4356-E3A9-9443-0959-A41F02645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458" y="3759172"/>
            <a:ext cx="8986283" cy="25605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终止 1">
            <a:extLst>
              <a:ext uri="{FF2B5EF4-FFF2-40B4-BE49-F238E27FC236}">
                <a16:creationId xmlns:a16="http://schemas.microsoft.com/office/drawing/2014/main" id="{662EA7E2-E7DF-FDCD-C040-E6D5F7981DE0}"/>
              </a:ext>
            </a:extLst>
          </p:cNvPr>
          <p:cNvSpPr/>
          <p:nvPr/>
        </p:nvSpPr>
        <p:spPr>
          <a:xfrm>
            <a:off x="1724296" y="489857"/>
            <a:ext cx="1750423" cy="568234"/>
          </a:xfrm>
          <a:prstGeom prst="flowChartTerminator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开始，传入</a:t>
            </a:r>
            <a:r>
              <a:rPr lang="en-US" altLang="zh-CN" b="1" dirty="0"/>
              <a:t>observation</a:t>
            </a:r>
            <a:endParaRPr lang="zh-CN" altLang="en-US" b="1" dirty="0"/>
          </a:p>
        </p:txBody>
      </p:sp>
      <p:sp>
        <p:nvSpPr>
          <p:cNvPr id="3" name="流程图: 终止 2">
            <a:extLst>
              <a:ext uri="{FF2B5EF4-FFF2-40B4-BE49-F238E27FC236}">
                <a16:creationId xmlns:a16="http://schemas.microsoft.com/office/drawing/2014/main" id="{19CD0789-48A6-BC65-A3F8-E030998FBC2D}"/>
              </a:ext>
            </a:extLst>
          </p:cNvPr>
          <p:cNvSpPr/>
          <p:nvPr/>
        </p:nvSpPr>
        <p:spPr>
          <a:xfrm>
            <a:off x="10602684" y="5440680"/>
            <a:ext cx="1110343" cy="515983"/>
          </a:xfrm>
          <a:prstGeom prst="flowChartTerminator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结束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A00D6994-8EE9-A7A3-2E24-1BAA51C4FCE1}"/>
              </a:ext>
            </a:extLst>
          </p:cNvPr>
          <p:cNvCxnSpPr>
            <a:stCxn id="2" idx="2"/>
          </p:cNvCxnSpPr>
          <p:nvPr/>
        </p:nvCxnSpPr>
        <p:spPr>
          <a:xfrm flipH="1">
            <a:off x="2599507" y="1058091"/>
            <a:ext cx="1" cy="842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流程图: 决策 5">
            <a:extLst>
              <a:ext uri="{FF2B5EF4-FFF2-40B4-BE49-F238E27FC236}">
                <a16:creationId xmlns:a16="http://schemas.microsoft.com/office/drawing/2014/main" id="{AB407BF7-D239-261F-BA61-D7064E93DFD0}"/>
              </a:ext>
            </a:extLst>
          </p:cNvPr>
          <p:cNvSpPr/>
          <p:nvPr/>
        </p:nvSpPr>
        <p:spPr>
          <a:xfrm>
            <a:off x="1074419" y="1913708"/>
            <a:ext cx="3050177" cy="836023"/>
          </a:xfrm>
          <a:prstGeom prst="flowChartDecision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判断是否开始新的一轮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71E144B8-D84C-E8A6-252A-95A055EDA4C3}"/>
              </a:ext>
            </a:extLst>
          </p:cNvPr>
          <p:cNvCxnSpPr>
            <a:stCxn id="6" idx="2"/>
          </p:cNvCxnSpPr>
          <p:nvPr/>
        </p:nvCxnSpPr>
        <p:spPr>
          <a:xfrm>
            <a:off x="2599508" y="2749731"/>
            <a:ext cx="0" cy="659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869FF80-EC75-D7F4-3673-B2A1ABCC8652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124596" y="2331719"/>
            <a:ext cx="68253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9F722947-8849-BFB8-7D2B-A4ABD02B77AF}"/>
              </a:ext>
            </a:extLst>
          </p:cNvPr>
          <p:cNvSpPr txBox="1"/>
          <p:nvPr/>
        </p:nvSpPr>
        <p:spPr>
          <a:xfrm>
            <a:off x="2194559" y="2894902"/>
            <a:ext cx="20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是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66025B8-8243-2338-5F74-E3E43BF8EA55}"/>
              </a:ext>
            </a:extLst>
          </p:cNvPr>
          <p:cNvSpPr txBox="1"/>
          <p:nvPr/>
        </p:nvSpPr>
        <p:spPr>
          <a:xfrm>
            <a:off x="4162152" y="1938048"/>
            <a:ext cx="20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否</a:t>
            </a:r>
          </a:p>
        </p:txBody>
      </p:sp>
      <p:sp>
        <p:nvSpPr>
          <p:cNvPr id="13" name="流程图: 可选过程 12">
            <a:extLst>
              <a:ext uri="{FF2B5EF4-FFF2-40B4-BE49-F238E27FC236}">
                <a16:creationId xmlns:a16="http://schemas.microsoft.com/office/drawing/2014/main" id="{D80412F5-8A0D-1192-BCBE-C2F5D6968BB6}"/>
              </a:ext>
            </a:extLst>
          </p:cNvPr>
          <p:cNvSpPr/>
          <p:nvPr/>
        </p:nvSpPr>
        <p:spPr>
          <a:xfrm>
            <a:off x="1724296" y="3409406"/>
            <a:ext cx="1750423" cy="927464"/>
          </a:xfrm>
          <a:prstGeom prst="flowChartAlternateProces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测算记录目标物移动速度</a:t>
            </a:r>
          </a:p>
        </p:txBody>
      </p:sp>
      <p:sp>
        <p:nvSpPr>
          <p:cNvPr id="14" name="流程图: 可选过程 13">
            <a:extLst>
              <a:ext uri="{FF2B5EF4-FFF2-40B4-BE49-F238E27FC236}">
                <a16:creationId xmlns:a16="http://schemas.microsoft.com/office/drawing/2014/main" id="{EEDF7CCB-428B-A9CD-7F61-B91FB22617BE}"/>
              </a:ext>
            </a:extLst>
          </p:cNvPr>
          <p:cNvSpPr/>
          <p:nvPr/>
        </p:nvSpPr>
        <p:spPr>
          <a:xfrm>
            <a:off x="4807130" y="1900646"/>
            <a:ext cx="3174275" cy="888269"/>
          </a:xfrm>
          <a:prstGeom prst="flowChartAlternateProces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计算理想目标物抓取位置和最终目标物位置，并根据其方向设置理想抓取步数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10FC1A4A-41C6-7BFC-198A-71D13E32F142}"/>
              </a:ext>
            </a:extLst>
          </p:cNvPr>
          <p:cNvCxnSpPr/>
          <p:nvPr/>
        </p:nvCxnSpPr>
        <p:spPr>
          <a:xfrm flipV="1">
            <a:off x="7981405" y="2344780"/>
            <a:ext cx="68253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流程图: 决策 17">
            <a:extLst>
              <a:ext uri="{FF2B5EF4-FFF2-40B4-BE49-F238E27FC236}">
                <a16:creationId xmlns:a16="http://schemas.microsoft.com/office/drawing/2014/main" id="{92FEBBCC-3B59-761D-E5C0-ABA41B65D3D6}"/>
              </a:ext>
            </a:extLst>
          </p:cNvPr>
          <p:cNvSpPr/>
          <p:nvPr/>
        </p:nvSpPr>
        <p:spPr>
          <a:xfrm>
            <a:off x="8645977" y="1645180"/>
            <a:ext cx="5019406" cy="1399201"/>
          </a:xfrm>
          <a:prstGeom prst="flowChartDecision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判断当前位置是否可以直接用梯度下降算法直接到达目标物</a:t>
            </a:r>
          </a:p>
        </p:txBody>
      </p:sp>
      <p:sp>
        <p:nvSpPr>
          <p:cNvPr id="19" name="对话气泡: 矩形 18">
            <a:extLst>
              <a:ext uri="{FF2B5EF4-FFF2-40B4-BE49-F238E27FC236}">
                <a16:creationId xmlns:a16="http://schemas.microsoft.com/office/drawing/2014/main" id="{D35F6DD4-8B36-114C-D795-FE44F57F953C}"/>
              </a:ext>
            </a:extLst>
          </p:cNvPr>
          <p:cNvSpPr/>
          <p:nvPr/>
        </p:nvSpPr>
        <p:spPr>
          <a:xfrm>
            <a:off x="7629526" y="796854"/>
            <a:ext cx="2893422" cy="888265"/>
          </a:xfrm>
          <a:prstGeom prst="wedgeRectCallou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对于单轮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A*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算法来说，规划目标物位置是固定的，而实际目标物是移动的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D83967D-E108-69A3-3C46-71F1927648ED}"/>
              </a:ext>
            </a:extLst>
          </p:cNvPr>
          <p:cNvSpPr txBox="1"/>
          <p:nvPr/>
        </p:nvSpPr>
        <p:spPr>
          <a:xfrm>
            <a:off x="10674531" y="3231968"/>
            <a:ext cx="20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是</a:t>
            </a:r>
          </a:p>
        </p:txBody>
      </p:sp>
      <p:sp>
        <p:nvSpPr>
          <p:cNvPr id="21" name="流程图: 可选过程 20">
            <a:extLst>
              <a:ext uri="{FF2B5EF4-FFF2-40B4-BE49-F238E27FC236}">
                <a16:creationId xmlns:a16="http://schemas.microsoft.com/office/drawing/2014/main" id="{559DB4C0-73F2-8A4C-ADE3-C352149689D4}"/>
              </a:ext>
            </a:extLst>
          </p:cNvPr>
          <p:cNvSpPr/>
          <p:nvPr/>
        </p:nvSpPr>
        <p:spPr>
          <a:xfrm>
            <a:off x="10226039" y="3700202"/>
            <a:ext cx="1859281" cy="743886"/>
          </a:xfrm>
          <a:prstGeom prst="flowChartAlternateProces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直接抓取目标物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9802CD89-575A-FA67-80BA-6769D23B5419}"/>
              </a:ext>
            </a:extLst>
          </p:cNvPr>
          <p:cNvCxnSpPr/>
          <p:nvPr/>
        </p:nvCxnSpPr>
        <p:spPr>
          <a:xfrm>
            <a:off x="11157856" y="3079568"/>
            <a:ext cx="0" cy="659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E94698C7-C57B-CDD1-411E-F587AB779FDB}"/>
              </a:ext>
            </a:extLst>
          </p:cNvPr>
          <p:cNvCxnSpPr>
            <a:cxnSpLocks/>
            <a:stCxn id="21" idx="2"/>
            <a:endCxn id="3" idx="0"/>
          </p:cNvCxnSpPr>
          <p:nvPr/>
        </p:nvCxnSpPr>
        <p:spPr>
          <a:xfrm>
            <a:off x="11155680" y="4444088"/>
            <a:ext cx="2176" cy="996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BEBF5F2E-E346-21D5-4347-3857A9353EEC}"/>
              </a:ext>
            </a:extLst>
          </p:cNvPr>
          <p:cNvCxnSpPr>
            <a:stCxn id="18" idx="2"/>
          </p:cNvCxnSpPr>
          <p:nvPr/>
        </p:nvCxnSpPr>
        <p:spPr>
          <a:xfrm flipH="1">
            <a:off x="6609806" y="3044381"/>
            <a:ext cx="4545874" cy="5569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3F5C53D0-54F8-8B8D-CFD0-FABCF3219EBE}"/>
              </a:ext>
            </a:extLst>
          </p:cNvPr>
          <p:cNvSpPr txBox="1"/>
          <p:nvPr/>
        </p:nvSpPr>
        <p:spPr>
          <a:xfrm>
            <a:off x="4640581" y="4201779"/>
            <a:ext cx="20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否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2305707-BE18-76E3-E93B-6005C88B3B5F}"/>
              </a:ext>
            </a:extLst>
          </p:cNvPr>
          <p:cNvSpPr txBox="1"/>
          <p:nvPr/>
        </p:nvSpPr>
        <p:spPr>
          <a:xfrm>
            <a:off x="8466909" y="3002959"/>
            <a:ext cx="20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否</a:t>
            </a:r>
          </a:p>
        </p:txBody>
      </p:sp>
      <p:sp>
        <p:nvSpPr>
          <p:cNvPr id="33" name="流程图: 决策 32">
            <a:extLst>
              <a:ext uri="{FF2B5EF4-FFF2-40B4-BE49-F238E27FC236}">
                <a16:creationId xmlns:a16="http://schemas.microsoft.com/office/drawing/2014/main" id="{B23E26AF-B994-B34E-7DB5-404C408C816C}"/>
              </a:ext>
            </a:extLst>
          </p:cNvPr>
          <p:cNvSpPr/>
          <p:nvPr/>
        </p:nvSpPr>
        <p:spPr>
          <a:xfrm>
            <a:off x="5084717" y="3624160"/>
            <a:ext cx="3050177" cy="836023"/>
          </a:xfrm>
          <a:prstGeom prst="flowChartDecision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判断当前规划是否走完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F9462EA-C831-8967-4A9B-DAA185DBCA97}"/>
              </a:ext>
            </a:extLst>
          </p:cNvPr>
          <p:cNvSpPr txBox="1"/>
          <p:nvPr/>
        </p:nvSpPr>
        <p:spPr>
          <a:xfrm>
            <a:off x="6128657" y="4600503"/>
            <a:ext cx="20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是</a:t>
            </a:r>
          </a:p>
        </p:txBody>
      </p:sp>
      <p:sp>
        <p:nvSpPr>
          <p:cNvPr id="35" name="流程图: 可选过程 34">
            <a:extLst>
              <a:ext uri="{FF2B5EF4-FFF2-40B4-BE49-F238E27FC236}">
                <a16:creationId xmlns:a16="http://schemas.microsoft.com/office/drawing/2014/main" id="{3A784F58-994D-B537-F119-08971CAFCBF0}"/>
              </a:ext>
            </a:extLst>
          </p:cNvPr>
          <p:cNvSpPr/>
          <p:nvPr/>
        </p:nvSpPr>
        <p:spPr>
          <a:xfrm>
            <a:off x="5218610" y="5107778"/>
            <a:ext cx="2786744" cy="743886"/>
          </a:xfrm>
          <a:prstGeom prst="flowChartAlternateProces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继续预测新一轮</a:t>
            </a:r>
            <a:r>
              <a:rPr lang="en-US" altLang="zh-CN" b="1" dirty="0"/>
              <a:t>A*</a:t>
            </a:r>
            <a:r>
              <a:rPr lang="zh-CN" altLang="en-US" b="1" dirty="0"/>
              <a:t>目标位置，开始新的路径规划</a:t>
            </a: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70F81791-97BE-C3A2-9DF6-F69B01397ACA}"/>
              </a:ext>
            </a:extLst>
          </p:cNvPr>
          <p:cNvCxnSpPr/>
          <p:nvPr/>
        </p:nvCxnSpPr>
        <p:spPr>
          <a:xfrm>
            <a:off x="6611982" y="4448103"/>
            <a:ext cx="0" cy="659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75DCCD2D-729F-3754-A0C5-D8A07AE1DAB4}"/>
              </a:ext>
            </a:extLst>
          </p:cNvPr>
          <p:cNvCxnSpPr>
            <a:cxnSpLocks/>
            <a:endCxn id="39" idx="3"/>
          </p:cNvCxnSpPr>
          <p:nvPr/>
        </p:nvCxnSpPr>
        <p:spPr>
          <a:xfrm flipH="1">
            <a:off x="5080364" y="4007032"/>
            <a:ext cx="4353" cy="13618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流程图: 决策 38">
            <a:extLst>
              <a:ext uri="{FF2B5EF4-FFF2-40B4-BE49-F238E27FC236}">
                <a16:creationId xmlns:a16="http://schemas.microsoft.com/office/drawing/2014/main" id="{E1659E69-292B-6B3A-DCE4-6EB0D85A9CE6}"/>
              </a:ext>
            </a:extLst>
          </p:cNvPr>
          <p:cNvSpPr/>
          <p:nvPr/>
        </p:nvSpPr>
        <p:spPr>
          <a:xfrm>
            <a:off x="1476108" y="4905105"/>
            <a:ext cx="3604256" cy="927463"/>
          </a:xfrm>
          <a:prstGeom prst="flowChartDecision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判断规划动作是否会导致碰撞</a:t>
            </a:r>
          </a:p>
        </p:txBody>
      </p:sp>
      <p:cxnSp>
        <p:nvCxnSpPr>
          <p:cNvPr id="45" name="连接符: 肘形 44">
            <a:extLst>
              <a:ext uri="{FF2B5EF4-FFF2-40B4-BE49-F238E27FC236}">
                <a16:creationId xmlns:a16="http://schemas.microsoft.com/office/drawing/2014/main" id="{E0C50119-524C-7D32-46DD-978B7D54A2D7}"/>
              </a:ext>
            </a:extLst>
          </p:cNvPr>
          <p:cNvCxnSpPr>
            <a:stCxn id="35" idx="2"/>
            <a:endCxn id="33" idx="3"/>
          </p:cNvCxnSpPr>
          <p:nvPr/>
        </p:nvCxnSpPr>
        <p:spPr>
          <a:xfrm rot="5400000" flipH="1" flipV="1">
            <a:off x="6468692" y="4185462"/>
            <a:ext cx="1809492" cy="1522912"/>
          </a:xfrm>
          <a:prstGeom prst="bentConnector4">
            <a:avLst>
              <a:gd name="adj1" fmla="val -12633"/>
              <a:gd name="adj2" fmla="val 11501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F880CF48-B4B1-9B6A-8A6A-355692CCE55C}"/>
              </a:ext>
            </a:extLst>
          </p:cNvPr>
          <p:cNvCxnSpPr/>
          <p:nvPr/>
        </p:nvCxnSpPr>
        <p:spPr>
          <a:xfrm>
            <a:off x="3272245" y="5817240"/>
            <a:ext cx="0" cy="659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773AA5AB-4882-0B74-AB63-35524DE813B9}"/>
              </a:ext>
            </a:extLst>
          </p:cNvPr>
          <p:cNvSpPr txBox="1"/>
          <p:nvPr/>
        </p:nvSpPr>
        <p:spPr>
          <a:xfrm>
            <a:off x="2867296" y="5962411"/>
            <a:ext cx="20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是</a:t>
            </a:r>
          </a:p>
        </p:txBody>
      </p:sp>
      <p:sp>
        <p:nvSpPr>
          <p:cNvPr id="48" name="流程图: 可选过程 47">
            <a:extLst>
              <a:ext uri="{FF2B5EF4-FFF2-40B4-BE49-F238E27FC236}">
                <a16:creationId xmlns:a16="http://schemas.microsoft.com/office/drawing/2014/main" id="{9A28C0BC-D3F9-E4DB-93B3-FB0D7B3DC2A6}"/>
              </a:ext>
            </a:extLst>
          </p:cNvPr>
          <p:cNvSpPr/>
          <p:nvPr/>
        </p:nvSpPr>
        <p:spPr>
          <a:xfrm>
            <a:off x="2397033" y="6476915"/>
            <a:ext cx="1750423" cy="927464"/>
          </a:xfrm>
          <a:prstGeom prst="flowChartAlternateProces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采用</a:t>
            </a:r>
            <a:r>
              <a:rPr lang="en-US" altLang="zh-CN" b="1" dirty="0"/>
              <a:t>A*-step</a:t>
            </a:r>
            <a:r>
              <a:rPr lang="zh-CN" altLang="en-US" b="1" dirty="0"/>
              <a:t>算法进行更细致的路径规划</a:t>
            </a:r>
          </a:p>
        </p:txBody>
      </p:sp>
      <p:cxnSp>
        <p:nvCxnSpPr>
          <p:cNvPr id="50" name="连接符: 肘形 49">
            <a:extLst>
              <a:ext uri="{FF2B5EF4-FFF2-40B4-BE49-F238E27FC236}">
                <a16:creationId xmlns:a16="http://schemas.microsoft.com/office/drawing/2014/main" id="{46A2A190-5F2C-202B-4EB0-2A77CA3F5C64}"/>
              </a:ext>
            </a:extLst>
          </p:cNvPr>
          <p:cNvCxnSpPr>
            <a:stCxn id="48" idx="3"/>
            <a:endCxn id="33" idx="3"/>
          </p:cNvCxnSpPr>
          <p:nvPr/>
        </p:nvCxnSpPr>
        <p:spPr>
          <a:xfrm flipV="1">
            <a:off x="4147456" y="4042172"/>
            <a:ext cx="3987438" cy="2898475"/>
          </a:xfrm>
          <a:prstGeom prst="bentConnector3">
            <a:avLst>
              <a:gd name="adj1" fmla="val 1057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81D24D88-4D4A-BEB0-E956-3D438D7BAC6D}"/>
              </a:ext>
            </a:extLst>
          </p:cNvPr>
          <p:cNvCxnSpPr>
            <a:stCxn id="39" idx="1"/>
          </p:cNvCxnSpPr>
          <p:nvPr/>
        </p:nvCxnSpPr>
        <p:spPr>
          <a:xfrm rot="10800000" flipH="1" flipV="1">
            <a:off x="1476107" y="5368837"/>
            <a:ext cx="6990801" cy="2508066"/>
          </a:xfrm>
          <a:prstGeom prst="bentConnector3">
            <a:avLst>
              <a:gd name="adj1" fmla="val -327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流程图: 可选过程 56">
            <a:extLst>
              <a:ext uri="{FF2B5EF4-FFF2-40B4-BE49-F238E27FC236}">
                <a16:creationId xmlns:a16="http://schemas.microsoft.com/office/drawing/2014/main" id="{5E0A08DF-5698-09B4-E645-D1EDBD007CA3}"/>
              </a:ext>
            </a:extLst>
          </p:cNvPr>
          <p:cNvSpPr/>
          <p:nvPr/>
        </p:nvSpPr>
        <p:spPr>
          <a:xfrm>
            <a:off x="8475616" y="7553623"/>
            <a:ext cx="1750423" cy="646561"/>
          </a:xfrm>
          <a:prstGeom prst="flowChartAlternateProces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返回当前动作</a:t>
            </a:r>
          </a:p>
        </p:txBody>
      </p:sp>
      <p:sp>
        <p:nvSpPr>
          <p:cNvPr id="63" name="流程图: 决策 62">
            <a:extLst>
              <a:ext uri="{FF2B5EF4-FFF2-40B4-BE49-F238E27FC236}">
                <a16:creationId xmlns:a16="http://schemas.microsoft.com/office/drawing/2014/main" id="{83DD9348-FD77-88B8-CC9F-62B837BB103F}"/>
              </a:ext>
            </a:extLst>
          </p:cNvPr>
          <p:cNvSpPr/>
          <p:nvPr/>
        </p:nvSpPr>
        <p:spPr>
          <a:xfrm>
            <a:off x="12233367" y="7188841"/>
            <a:ext cx="2049234" cy="836023"/>
          </a:xfrm>
          <a:prstGeom prst="flowChartDecision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判断是否碰撞</a:t>
            </a:r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0FC4FE5-173A-E53F-665C-5A0622982543}"/>
              </a:ext>
            </a:extLst>
          </p:cNvPr>
          <p:cNvCxnSpPr>
            <a:cxnSpLocks/>
            <a:endCxn id="63" idx="1"/>
          </p:cNvCxnSpPr>
          <p:nvPr/>
        </p:nvCxnSpPr>
        <p:spPr>
          <a:xfrm flipV="1">
            <a:off x="10199367" y="7606853"/>
            <a:ext cx="2034000" cy="266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3B8C1D52-88EE-0046-4DB3-1E1B66949FFA}"/>
              </a:ext>
            </a:extLst>
          </p:cNvPr>
          <p:cNvCxnSpPr>
            <a:cxnSpLocks/>
            <a:stCxn id="63" idx="0"/>
            <a:endCxn id="75" idx="2"/>
          </p:cNvCxnSpPr>
          <p:nvPr/>
        </p:nvCxnSpPr>
        <p:spPr>
          <a:xfrm flipV="1">
            <a:off x="13257984" y="6070614"/>
            <a:ext cx="0" cy="11182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183D5D85-6851-5E24-0FC1-1DA401273F00}"/>
              </a:ext>
            </a:extLst>
          </p:cNvPr>
          <p:cNvCxnSpPr>
            <a:stCxn id="63" idx="1"/>
            <a:endCxn id="3" idx="2"/>
          </p:cNvCxnSpPr>
          <p:nvPr/>
        </p:nvCxnSpPr>
        <p:spPr>
          <a:xfrm flipH="1" flipV="1">
            <a:off x="11157856" y="5956663"/>
            <a:ext cx="1075511" cy="1650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3AAF4F22-1892-CA1B-E5C6-802810F419B6}"/>
              </a:ext>
            </a:extLst>
          </p:cNvPr>
          <p:cNvSpPr txBox="1"/>
          <p:nvPr/>
        </p:nvSpPr>
        <p:spPr>
          <a:xfrm>
            <a:off x="12858206" y="6622870"/>
            <a:ext cx="20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是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79B65F10-908F-E761-7E0C-6BCB450C5180}"/>
              </a:ext>
            </a:extLst>
          </p:cNvPr>
          <p:cNvSpPr txBox="1"/>
          <p:nvPr/>
        </p:nvSpPr>
        <p:spPr>
          <a:xfrm>
            <a:off x="11191330" y="6731388"/>
            <a:ext cx="202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否</a:t>
            </a:r>
          </a:p>
        </p:txBody>
      </p:sp>
      <p:sp>
        <p:nvSpPr>
          <p:cNvPr id="75" name="流程图: 可选过程 74">
            <a:extLst>
              <a:ext uri="{FF2B5EF4-FFF2-40B4-BE49-F238E27FC236}">
                <a16:creationId xmlns:a16="http://schemas.microsoft.com/office/drawing/2014/main" id="{3F59DE6C-E254-BC42-E97D-0EC61EBDD612}"/>
              </a:ext>
            </a:extLst>
          </p:cNvPr>
          <p:cNvSpPr/>
          <p:nvPr/>
        </p:nvSpPr>
        <p:spPr>
          <a:xfrm>
            <a:off x="12328343" y="5326728"/>
            <a:ext cx="1859281" cy="743886"/>
          </a:xfrm>
          <a:prstGeom prst="flowChartAlternateProcess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转用梯度下降算法返回动作</a:t>
            </a:r>
          </a:p>
        </p:txBody>
      </p: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9CB101F1-54FC-0BD7-81D9-BAD177F9E874}"/>
              </a:ext>
            </a:extLst>
          </p:cNvPr>
          <p:cNvCxnSpPr>
            <a:stCxn id="75" idx="1"/>
            <a:endCxn id="3" idx="3"/>
          </p:cNvCxnSpPr>
          <p:nvPr/>
        </p:nvCxnSpPr>
        <p:spPr>
          <a:xfrm flipH="1">
            <a:off x="11713027" y="5698671"/>
            <a:ext cx="6153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对话气泡: 矩形 79">
            <a:extLst>
              <a:ext uri="{FF2B5EF4-FFF2-40B4-BE49-F238E27FC236}">
                <a16:creationId xmlns:a16="http://schemas.microsoft.com/office/drawing/2014/main" id="{1A4444DC-2864-AFEE-DD7B-943F765A413D}"/>
              </a:ext>
            </a:extLst>
          </p:cNvPr>
          <p:cNvSpPr/>
          <p:nvPr/>
        </p:nvSpPr>
        <p:spPr>
          <a:xfrm>
            <a:off x="85182" y="5585011"/>
            <a:ext cx="2078627" cy="2220980"/>
          </a:xfrm>
          <a:prstGeom prst="wedgeRectCallou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A*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算法规划路径半径过长，可能导致碰撞，此时采用规划半径长度更短的</a:t>
            </a:r>
            <a:r>
              <a:rPr lang="en-US" altLang="zh-CN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A*-step</a:t>
            </a:r>
            <a:r>
              <a:rPr lang="zh-CN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算法进行路径规划并替换原路径</a:t>
            </a:r>
          </a:p>
        </p:txBody>
      </p:sp>
    </p:spTree>
    <p:extLst>
      <p:ext uri="{BB962C8B-B14F-4D97-AF65-F5344CB8AC3E}">
        <p14:creationId xmlns:p14="http://schemas.microsoft.com/office/powerpoint/2010/main" val="32524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  <p:bldP spid="11" grpId="0"/>
      <p:bldP spid="12" grpId="0"/>
      <p:bldP spid="13" grpId="0" animBg="1"/>
      <p:bldP spid="14" grpId="0" animBg="1"/>
      <p:bldP spid="18" grpId="0" animBg="1"/>
      <p:bldP spid="19" grpId="0" animBg="1"/>
      <p:bldP spid="20" grpId="0"/>
      <p:bldP spid="21" grpId="0" animBg="1"/>
      <p:bldP spid="29" grpId="0"/>
      <p:bldP spid="30" grpId="0"/>
      <p:bldP spid="33" grpId="0" animBg="1"/>
      <p:bldP spid="34" grpId="0"/>
      <p:bldP spid="35" grpId="0" animBg="1"/>
      <p:bldP spid="39" grpId="0" animBg="1"/>
      <p:bldP spid="47" grpId="0"/>
      <p:bldP spid="48" grpId="0" animBg="1"/>
      <p:bldP spid="57" grpId="0" animBg="1"/>
      <p:bldP spid="63" grpId="0" animBg="1"/>
      <p:bldP spid="73" grpId="0"/>
      <p:bldP spid="74" grpId="0"/>
      <p:bldP spid="75" grpId="0" animBg="1"/>
      <p:bldP spid="8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48878"/>
            <a:ext cx="7406759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zh-CN" altLang="en-US" sz="4850" dirty="0">
                <a:latin typeface="黑体" panose="02010609060101010101" pitchFamily="49" charset="-122"/>
                <a:ea typeface="黑体" panose="02010609060101010101" pitchFamily="49" charset="-122"/>
              </a:rPr>
              <a:t>尝试的算法：</a:t>
            </a:r>
            <a:endParaRPr lang="en-US" sz="485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Shape 1"/>
          <p:cNvSpPr/>
          <p:nvPr/>
        </p:nvSpPr>
        <p:spPr>
          <a:xfrm>
            <a:off x="864037" y="3714155"/>
            <a:ext cx="6327815" cy="909876"/>
          </a:xfrm>
          <a:prstGeom prst="roundRect">
            <a:avLst>
              <a:gd name="adj" fmla="val 1005"/>
            </a:avLst>
          </a:prstGeom>
          <a:solidFill>
            <a:srgbClr val="F8ECE4"/>
          </a:solidFill>
          <a:ln w="15240">
            <a:solidFill>
              <a:srgbClr val="151617"/>
            </a:solidFill>
            <a:prstDash val="solid"/>
          </a:ln>
          <a:effectLst>
            <a:outerShdw dist="2286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4" name="Text 2"/>
          <p:cNvSpPr/>
          <p:nvPr/>
        </p:nvSpPr>
        <p:spPr>
          <a:xfrm>
            <a:off x="1126093" y="3976211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>
                <a:solidFill>
                  <a:srgbClr val="151617"/>
                </a:solidFill>
                <a:latin typeface="黑体" panose="02010609060101010101" pitchFamily="49" charset="-122"/>
                <a:ea typeface="黑体" panose="02010609060101010101" pitchFamily="49" charset="-122"/>
                <a:cs typeface="Montserrat Black" pitchFamily="34" charset="-120"/>
              </a:rPr>
              <a:t>基础避障算法</a:t>
            </a:r>
            <a:endParaRPr 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Shape 3"/>
          <p:cNvSpPr/>
          <p:nvPr/>
        </p:nvSpPr>
        <p:spPr>
          <a:xfrm>
            <a:off x="7438668" y="3714155"/>
            <a:ext cx="6327815" cy="909876"/>
          </a:xfrm>
          <a:prstGeom prst="roundRect">
            <a:avLst>
              <a:gd name="adj" fmla="val 1005"/>
            </a:avLst>
          </a:prstGeom>
          <a:solidFill>
            <a:srgbClr val="F8ECE4"/>
          </a:solidFill>
          <a:ln w="15240">
            <a:solidFill>
              <a:srgbClr val="151617"/>
            </a:solidFill>
            <a:prstDash val="solid"/>
          </a:ln>
          <a:effectLst>
            <a:outerShdw dist="2286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6" name="Text 4"/>
          <p:cNvSpPr/>
          <p:nvPr/>
        </p:nvSpPr>
        <p:spPr>
          <a:xfrm>
            <a:off x="7700724" y="3976211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>
                <a:solidFill>
                  <a:srgbClr val="151617"/>
                </a:solidFill>
                <a:latin typeface="黑体" panose="02010609060101010101" pitchFamily="49" charset="-122"/>
                <a:ea typeface="黑体" panose="02010609060101010101" pitchFamily="49" charset="-122"/>
                <a:cs typeface="Montserrat Black" pitchFamily="34" charset="-120"/>
              </a:rPr>
              <a:t>强化学习算法</a:t>
            </a:r>
            <a:endParaRPr 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Shape 5"/>
          <p:cNvSpPr/>
          <p:nvPr/>
        </p:nvSpPr>
        <p:spPr>
          <a:xfrm>
            <a:off x="864037" y="4870847"/>
            <a:ext cx="6327815" cy="909876"/>
          </a:xfrm>
          <a:prstGeom prst="roundRect">
            <a:avLst>
              <a:gd name="adj" fmla="val 1005"/>
            </a:avLst>
          </a:prstGeom>
          <a:solidFill>
            <a:srgbClr val="F8ECE4"/>
          </a:solidFill>
          <a:ln w="15240">
            <a:solidFill>
              <a:srgbClr val="151617"/>
            </a:solidFill>
            <a:prstDash val="solid"/>
          </a:ln>
          <a:effectLst>
            <a:outerShdw dist="2286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1126093" y="513290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>
                <a:solidFill>
                  <a:srgbClr val="151617"/>
                </a:solidFill>
                <a:latin typeface="黑体" panose="02010609060101010101" pitchFamily="49" charset="-122"/>
                <a:ea typeface="黑体" panose="02010609060101010101" pitchFamily="49" charset="-122"/>
                <a:cs typeface="Montserrat Black" pitchFamily="34" charset="-120"/>
              </a:rPr>
              <a:t>梯度下降算法</a:t>
            </a:r>
            <a:endParaRPr 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438668" y="4870847"/>
            <a:ext cx="6327815" cy="909876"/>
          </a:xfrm>
          <a:prstGeom prst="roundRect">
            <a:avLst>
              <a:gd name="adj" fmla="val 1005"/>
            </a:avLst>
          </a:prstGeom>
          <a:solidFill>
            <a:srgbClr val="F8ECE4"/>
          </a:solidFill>
          <a:ln w="15240">
            <a:solidFill>
              <a:srgbClr val="151617"/>
            </a:solidFill>
            <a:prstDash val="solid"/>
          </a:ln>
          <a:effectLst>
            <a:outerShdw dist="2286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0" name="Text 8"/>
          <p:cNvSpPr/>
          <p:nvPr/>
        </p:nvSpPr>
        <p:spPr>
          <a:xfrm>
            <a:off x="7700724" y="513290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b="1">
                <a:solidFill>
                  <a:srgbClr val="151617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A*</a:t>
            </a:r>
            <a:r>
              <a:rPr lang="en-US" sz="2400" b="1">
                <a:solidFill>
                  <a:srgbClr val="151617"/>
                </a:solidFill>
                <a:latin typeface="黑体" panose="02010609060101010101" pitchFamily="49" charset="-122"/>
                <a:ea typeface="黑体" panose="02010609060101010101" pitchFamily="49" charset="-122"/>
                <a:cs typeface="Montserrat Black" pitchFamily="34" charset="-120"/>
              </a:rPr>
              <a:t>算法</a:t>
            </a:r>
            <a:endParaRPr 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5AF2F9E-6E2A-8770-7842-5C356AFE78EA}"/>
              </a:ext>
            </a:extLst>
          </p:cNvPr>
          <p:cNvSpPr/>
          <p:nvPr/>
        </p:nvSpPr>
        <p:spPr>
          <a:xfrm>
            <a:off x="1254644" y="294894"/>
            <a:ext cx="50545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91C5BB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不断尝试新思路</a:t>
            </a:r>
            <a:endParaRPr lang="zh-CN" alt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91C5BB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799998" y="1604281"/>
            <a:ext cx="6232525" cy="62530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indent="-228600">
              <a:lnSpc>
                <a:spcPct val="16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2000" dirty="0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机器臂抽象成两条臂：将第三关节和第五关节固定展</a:t>
            </a:r>
            <a:r>
              <a:rPr lang="zh-CN" altLang="en-US" sz="2000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平，从</a:t>
            </a:r>
            <a:r>
              <a:rPr lang="zh-CN" altLang="en-US" sz="2000" dirty="0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x-o-</a:t>
            </a:r>
            <a:r>
              <a:rPr lang="zh-CN" altLang="en-US" sz="2000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y平面的映射考虑</a:t>
            </a:r>
            <a:r>
              <a:rPr lang="zh-CN" altLang="en-US" sz="2000" dirty="0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最终姿态，</a:t>
            </a:r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两条手臂与目标物到原点的连线</a:t>
            </a:r>
            <a:r>
              <a:rPr lang="zh-CN" altLang="en-US" sz="2000" b="1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构成三角形</a:t>
            </a:r>
            <a:endParaRPr lang="en-US" altLang="zh-CN" sz="2000" b="1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lnSpc>
                <a:spcPct val="16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zh-CN" altLang="en-US" sz="2000" dirty="0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三角形余弦定理，臂长和目标物坐标，进而推得各个关节的</a:t>
            </a:r>
            <a:r>
              <a:rPr lang="zh-CN" altLang="en-US" sz="2000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最终角度</a:t>
            </a:r>
            <a:endParaRPr lang="en-US" altLang="zh-CN" sz="2000">
              <a:solidFill>
                <a:srgbClr val="15161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lnSpc>
                <a:spcPct val="16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判断从</a:t>
            </a:r>
            <a:r>
              <a:rPr lang="zh-CN" altLang="en-US" sz="2000" dirty="0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左侧或右侧</a:t>
            </a:r>
            <a:r>
              <a:rPr lang="zh-CN" altLang="en-US" sz="2000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构建三角形绕过障碍物</a:t>
            </a:r>
            <a:endParaRPr lang="en-US" altLang="zh-CN" sz="2000">
              <a:solidFill>
                <a:srgbClr val="15161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lnSpc>
                <a:spcPct val="16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加上</a:t>
            </a:r>
            <a:r>
              <a:rPr lang="zh-CN" altLang="en-US" sz="2000" dirty="0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</a:t>
            </a:r>
            <a:r>
              <a:rPr lang="zh-CN" altLang="en-US" sz="2000">
                <a:solidFill>
                  <a:srgbClr val="1516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z轴，关注竖直平面映射的三角形</a:t>
            </a:r>
            <a:endParaRPr lang="zh-CN" altLang="en-US" sz="2000" dirty="0">
              <a:solidFill>
                <a:srgbClr val="15161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图标  中度可信度描述已自动生成">
            <a:extLst>
              <a:ext uri="{FF2B5EF4-FFF2-40B4-BE49-F238E27FC236}">
                <a16:creationId xmlns:a16="http://schemas.microsoft.com/office/drawing/2014/main" id="{D2EA7ED2-43F3-61F6-DCB2-0D0E19D0C0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82" r="2820" b="9271"/>
          <a:stretch/>
        </p:blipFill>
        <p:spPr bwMode="auto">
          <a:xfrm>
            <a:off x="8018417" y="1713956"/>
            <a:ext cx="6056745" cy="522128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5A4B87F-E16B-C030-929A-80521A6F548C}"/>
              </a:ext>
            </a:extLst>
          </p:cNvPr>
          <p:cNvSpPr/>
          <p:nvPr/>
        </p:nvSpPr>
        <p:spPr>
          <a:xfrm>
            <a:off x="1391727" y="277519"/>
            <a:ext cx="43588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2700">
                  <a:solidFill>
                    <a:schemeClr val="accent5"/>
                  </a:solidFill>
                  <a:prstDash val="solid"/>
                </a:ln>
                <a:solidFill>
                  <a:srgbClr val="91C5BB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基础避障算法</a:t>
            </a:r>
            <a:endParaRPr lang="zh-CN" altLang="en-US" sz="5400" b="1" cap="none" spc="0" dirty="0">
              <a:ln w="12700">
                <a:solidFill>
                  <a:schemeClr val="accent5"/>
                </a:solidFill>
                <a:prstDash val="solid"/>
              </a:ln>
              <a:solidFill>
                <a:srgbClr val="91C5BB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454</TotalTime>
  <Words>1166</Words>
  <Application>Microsoft Office PowerPoint</Application>
  <PresentationFormat>自定义</PresentationFormat>
  <Paragraphs>139</Paragraphs>
  <Slides>14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微软雅黑</vt:lpstr>
      <vt:lpstr>黑体</vt:lpstr>
      <vt:lpstr>Times New Roman</vt:lpstr>
      <vt:lpstr>Consolas</vt:lpstr>
      <vt:lpstr>等线 Light</vt:lpstr>
      <vt:lpstr>Inconsolata Medium</vt:lpstr>
      <vt:lpstr>Arial</vt:lpstr>
      <vt:lpstr>Calibri</vt:lpstr>
      <vt:lpstr>Hasklig Black</vt:lpstr>
      <vt:lpstr>等线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AM637</cp:lastModifiedBy>
  <cp:revision>18</cp:revision>
  <dcterms:created xsi:type="dcterms:W3CDTF">2024-12-16T08:55:16Z</dcterms:created>
  <dcterms:modified xsi:type="dcterms:W3CDTF">2024-12-19T12:07:06Z</dcterms:modified>
</cp:coreProperties>
</file>